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0" r:id="rId22"/>
    <p:sldId id="271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51"/>
    <p:restoredTop sz="94610"/>
  </p:normalViewPr>
  <p:slideViewPr>
    <p:cSldViewPr snapToGrid="0" snapToObjects="1">
      <p:cViewPr varScale="1">
        <p:scale>
          <a:sx n="296" d="100"/>
          <a:sy n="296" d="100"/>
        </p:scale>
        <p:origin x="30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192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0EA5E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141028" y="1061145"/>
            <a:ext cx="86179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 10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784179" y="1636514"/>
            <a:ext cx="5432959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00"/>
              </a:lnSpc>
              <a:spcAft>
                <a:spcPts val="180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Segmentation</a:t>
            </a:r>
            <a:endParaRPr lang="en-US" sz="4800" dirty="0"/>
          </a:p>
        </p:txBody>
      </p:sp>
      <p:sp>
        <p:nvSpPr>
          <p:cNvPr id="6" name="Text 4"/>
          <p:cNvSpPr/>
          <p:nvPr/>
        </p:nvSpPr>
        <p:spPr>
          <a:xfrm>
            <a:off x="3789448" y="3038475"/>
            <a:ext cx="1564955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Computer Modelling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3672405" y="3506986"/>
            <a:ext cx="1799189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University of Košice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3324471" y="3922216"/>
            <a:ext cx="249491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Faculty of Electrical Engineering and Informatics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8191500" y="4191000"/>
            <a:ext cx="1905000" cy="1905000"/>
          </a:xfrm>
          <a:prstGeom prst="roundRect">
            <a:avLst>
              <a:gd name="adj" fmla="val 48000"/>
            </a:avLst>
          </a:prstGeom>
          <a:solidFill>
            <a:srgbClr val="0EA5E9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d0f467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Tversky Loss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762000"/>
            <a:ext cx="854964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Not every class label error matters the same!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381000" y="1350615"/>
            <a:ext cx="4076700" cy="908596"/>
          </a:xfrm>
          <a:prstGeom prst="roundRect">
            <a:avLst>
              <a:gd name="adj" fmla="val 8387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495681" y="1503015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Tversky Index</a:t>
            </a:r>
            <a:endParaRPr lang="en-US" sz="825" dirty="0"/>
          </a:p>
        </p:txBody>
      </p:sp>
      <p:sp>
        <p:nvSpPr>
          <p:cNvPr id="7" name="Text 4"/>
          <p:cNvSpPr/>
          <p:nvPr/>
        </p:nvSpPr>
        <p:spPr>
          <a:xfrm>
            <a:off x="381000" y="2373511"/>
            <a:ext cx="4076700" cy="552450"/>
          </a:xfrm>
          <a:prstGeom prst="roundRect">
            <a:avLst>
              <a:gd name="adj" fmla="val 13793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381000" y="3040261"/>
            <a:ext cx="4076700" cy="1682055"/>
          </a:xfrm>
          <a:prstGeom prst="roundRect">
            <a:avLst>
              <a:gd name="adj" fmla="val 4530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57275" y="3173611"/>
            <a:ext cx="762000" cy="762000"/>
          </a:xfrm>
          <a:prstGeom prst="roundRect">
            <a:avLst>
              <a:gd name="adj" fmla="val 10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200150" y="3364111"/>
            <a:ext cx="476250" cy="476250"/>
          </a:xfrm>
          <a:prstGeom prst="roundRect">
            <a:avLst>
              <a:gd name="adj" fmla="val 8000"/>
            </a:avLst>
          </a:prstGeom>
          <a:solidFill>
            <a:srgbClr val="22C55E">
              <a:alpha val="40000"/>
            </a:srgbClr>
          </a:solidFill>
          <a:ln w="19050">
            <a:solidFill>
              <a:srgbClr val="22C55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152525" y="3411736"/>
            <a:ext cx="571500" cy="428625"/>
          </a:xfrm>
          <a:prstGeom prst="roundRect">
            <a:avLst>
              <a:gd name="adj" fmla="val 8889"/>
            </a:avLst>
          </a:prstGeom>
          <a:solidFill>
            <a:srgbClr val="EF4444">
              <a:alpha val="30000"/>
            </a:srgbClr>
          </a:solidFill>
          <a:ln w="19050">
            <a:solidFill>
              <a:srgbClr val="EF444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120527" y="4164211"/>
            <a:ext cx="64805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600"/>
              </a:spcBef>
              <a:spcAft>
                <a:spcPts val="150"/>
              </a:spcAft>
              <a:buNone/>
            </a:pPr>
            <a:r>
              <a:rPr lang="en-US" sz="750" b="1" dirty="0">
                <a:solidFill>
                  <a:srgbClr val="EF444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False Positive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980777" y="4469011"/>
            <a:ext cx="93314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Predicted more than GT</a:t>
            </a:r>
            <a:endParaRPr lang="en-US" sz="675" dirty="0"/>
          </a:p>
        </p:txBody>
      </p:sp>
      <p:sp>
        <p:nvSpPr>
          <p:cNvPr id="14" name="Text 11"/>
          <p:cNvSpPr/>
          <p:nvPr/>
        </p:nvSpPr>
        <p:spPr>
          <a:xfrm>
            <a:off x="3019425" y="3173611"/>
            <a:ext cx="762000" cy="762000"/>
          </a:xfrm>
          <a:prstGeom prst="roundRect">
            <a:avLst>
              <a:gd name="adj" fmla="val 10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3114675" y="3316486"/>
            <a:ext cx="571500" cy="523875"/>
          </a:xfrm>
          <a:prstGeom prst="roundRect">
            <a:avLst>
              <a:gd name="adj" fmla="val 7273"/>
            </a:avLst>
          </a:prstGeom>
          <a:solidFill>
            <a:srgbClr val="22C55E">
              <a:alpha val="40000"/>
            </a:srgbClr>
          </a:solidFill>
          <a:ln w="19050">
            <a:solidFill>
              <a:srgbClr val="22C55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3209925" y="3411736"/>
            <a:ext cx="381000" cy="333375"/>
          </a:xfrm>
          <a:prstGeom prst="roundRect">
            <a:avLst>
              <a:gd name="adj" fmla="val 11429"/>
            </a:avLst>
          </a:prstGeom>
          <a:solidFill>
            <a:srgbClr val="3B82F6">
              <a:alpha val="40000"/>
            </a:srgbClr>
          </a:solidFill>
          <a:ln w="19050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3066752" y="4164211"/>
            <a:ext cx="68054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600"/>
              </a:spcBef>
              <a:spcAft>
                <a:spcPts val="150"/>
              </a:spcAft>
              <a:buNone/>
            </a:pPr>
            <a:r>
              <a:rPr lang="en-US" sz="750" b="1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False Negative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3059757" y="4469011"/>
            <a:ext cx="69496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Missed part of GT</a:t>
            </a:r>
            <a:endParaRPr lang="en-US" sz="675" dirty="0"/>
          </a:p>
        </p:txBody>
      </p:sp>
      <p:sp>
        <p:nvSpPr>
          <p:cNvPr id="19" name="Text 16"/>
          <p:cNvSpPr/>
          <p:nvPr/>
        </p:nvSpPr>
        <p:spPr>
          <a:xfrm>
            <a:off x="4686300" y="1172914"/>
            <a:ext cx="4076700" cy="1032123"/>
          </a:xfrm>
          <a:prstGeom prst="roundRect">
            <a:avLst>
              <a:gd name="adj" fmla="val 7383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4819650" y="1306264"/>
            <a:ext cx="388620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Parameters α and β</a:t>
            </a:r>
            <a:endParaRPr lang="en-US" sz="975" dirty="0"/>
          </a:p>
        </p:txBody>
      </p:sp>
      <p:sp>
        <p:nvSpPr>
          <p:cNvPr id="21" name="Text 18"/>
          <p:cNvSpPr/>
          <p:nvPr/>
        </p:nvSpPr>
        <p:spPr>
          <a:xfrm>
            <a:off x="4819650" y="1555700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α + β = 1</a:t>
            </a: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for balanced behavior</a:t>
            </a:r>
            <a:endParaRPr lang="en-US" sz="825" dirty="0"/>
          </a:p>
        </p:txBody>
      </p:sp>
      <p:sp>
        <p:nvSpPr>
          <p:cNvPr id="22" name="Text 19"/>
          <p:cNvSpPr/>
          <p:nvPr/>
        </p:nvSpPr>
        <p:spPr>
          <a:xfrm>
            <a:off x="4819650" y="1740396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α = β = 0.5</a:t>
            </a: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→ equivalent to Dice</a:t>
            </a:r>
            <a:endParaRPr lang="en-US" sz="825" dirty="0"/>
          </a:p>
        </p:txBody>
      </p:sp>
      <p:sp>
        <p:nvSpPr>
          <p:cNvPr id="23" name="Text 20"/>
          <p:cNvSpPr/>
          <p:nvPr/>
        </p:nvSpPr>
        <p:spPr>
          <a:xfrm>
            <a:off x="4819650" y="1925092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β &gt; α</a:t>
            </a: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→ penalize FN more (recall↑)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4686300" y="2300288"/>
            <a:ext cx="1990725" cy="679996"/>
          </a:xfrm>
          <a:prstGeom prst="roundRect">
            <a:avLst>
              <a:gd name="adj" fmla="val 11206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4705350" y="2300288"/>
            <a:ext cx="0" cy="679996"/>
          </a:xfrm>
          <a:prstGeom prst="line">
            <a:avLst/>
          </a:prstGeom>
          <a:noFill/>
          <a:ln w="38100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4838700" y="2414588"/>
            <a:ext cx="17585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B91C1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α (penalize FP)</a:t>
            </a:r>
            <a:endParaRPr lang="en-US" sz="825" dirty="0"/>
          </a:p>
        </p:txBody>
      </p:sp>
      <p:sp>
        <p:nvSpPr>
          <p:cNvPr id="27" name="Text 24"/>
          <p:cNvSpPr/>
          <p:nvPr/>
        </p:nvSpPr>
        <p:spPr>
          <a:xfrm>
            <a:off x="4838700" y="2599283"/>
            <a:ext cx="17585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 over-segmentation. Use when false alarms are costly.</a:t>
            </a:r>
            <a:endParaRPr lang="en-US" sz="750" dirty="0"/>
          </a:p>
        </p:txBody>
      </p:sp>
      <p:sp>
        <p:nvSpPr>
          <p:cNvPr id="28" name="Text 25"/>
          <p:cNvSpPr/>
          <p:nvPr/>
        </p:nvSpPr>
        <p:spPr>
          <a:xfrm>
            <a:off x="6772275" y="2300288"/>
            <a:ext cx="1990725" cy="679996"/>
          </a:xfrm>
          <a:prstGeom prst="roundRect">
            <a:avLst>
              <a:gd name="adj" fmla="val 11206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Shape 26"/>
          <p:cNvSpPr/>
          <p:nvPr/>
        </p:nvSpPr>
        <p:spPr>
          <a:xfrm>
            <a:off x="6791325" y="2300288"/>
            <a:ext cx="0" cy="679996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6924675" y="2414588"/>
            <a:ext cx="17585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β (penalize FN)</a:t>
            </a:r>
            <a:endParaRPr lang="en-US" sz="825" dirty="0"/>
          </a:p>
        </p:txBody>
      </p:sp>
      <p:sp>
        <p:nvSpPr>
          <p:cNvPr id="31" name="Text 28"/>
          <p:cNvSpPr/>
          <p:nvPr/>
        </p:nvSpPr>
        <p:spPr>
          <a:xfrm>
            <a:off x="6924675" y="2599283"/>
            <a:ext cx="17585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Catch everything! Use when missing targets is dangerous.</a:t>
            </a:r>
            <a:endParaRPr lang="en-US" sz="750" dirty="0"/>
          </a:p>
        </p:txBody>
      </p:sp>
      <p:sp>
        <p:nvSpPr>
          <p:cNvPr id="32" name="Text 29"/>
          <p:cNvSpPr/>
          <p:nvPr/>
        </p:nvSpPr>
        <p:spPr>
          <a:xfrm>
            <a:off x="4686300" y="3075533"/>
            <a:ext cx="4076700" cy="815132"/>
          </a:xfrm>
          <a:prstGeom prst="roundRect">
            <a:avLst>
              <a:gd name="adj" fmla="val 9348"/>
            </a:avLst>
          </a:prstGeom>
          <a:solidFill>
            <a:srgbClr val="F0FDFA"/>
          </a:solidFill>
          <a:ln w="9525">
            <a:solidFill>
              <a:srgbClr val="99F6E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4829175" y="3218408"/>
            <a:ext cx="38667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0F766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Example: Tumor Detection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4829175" y="3454598"/>
            <a:ext cx="3866769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Missing a tumor (FN) is worse than flagging healthy tissue (FP). Set </a:t>
            </a:r>
            <a:r>
              <a:rPr lang="en-US" sz="82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β = 0.7, α = 0.3</a:t>
            </a: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to prioritize sensitivity/recall.</a:t>
            </a:r>
            <a:endParaRPr lang="en-US" sz="825" dirty="0"/>
          </a:p>
        </p:txBody>
      </p:sp>
      <p:pic>
        <p:nvPicPr>
          <p:cNvPr id="35" name="Image 1" descr="/tmp/rasterized-gradient-7ceb7e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3985915"/>
            <a:ext cx="4076700" cy="914251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819650" y="4119265"/>
            <a:ext cx="3886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Focal Tversky Loss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4819650" y="4355455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 focal parameter γ to focus on hard examples:</a:t>
            </a:r>
            <a:endParaRPr lang="en-US" sz="825" dirty="0"/>
          </a:p>
        </p:txBody>
      </p:sp>
      <p:sp>
        <p:nvSpPr>
          <p:cNvPr id="38" name="Text 34"/>
          <p:cNvSpPr/>
          <p:nvPr/>
        </p:nvSpPr>
        <p:spPr>
          <a:xfrm>
            <a:off x="4819650" y="4578251"/>
            <a:ext cx="3886200" cy="188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600"/>
              </a:spcBef>
              <a:buNone/>
            </a:pPr>
            <a:r>
              <a:rPr lang="en-US" sz="900" dirty="0">
                <a:solidFill>
                  <a:srgbClr val="0EA5E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FTL = (1 - TI)γ</a:t>
            </a:r>
            <a:endParaRPr lang="en-US" sz="900" dirty="0"/>
          </a:p>
        </p:txBody>
      </p:sp>
      <p:pic>
        <p:nvPicPr>
          <p:cNvPr id="39" name="Picture 38" descr="tversky_formul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44" y="1656288"/>
            <a:ext cx="3840480" cy="499018"/>
          </a:xfrm>
          <a:prstGeom prst="rect">
            <a:avLst/>
          </a:prstGeom>
        </p:spPr>
      </p:pic>
      <p:pic>
        <p:nvPicPr>
          <p:cNvPr id="40" name="Picture 39" descr="tversky_lo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100" y="2490392"/>
            <a:ext cx="2011680" cy="261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95b085b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Hausdorff Distance Metric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1513582"/>
            <a:ext cx="4076700" cy="908596"/>
          </a:xfrm>
          <a:prstGeom prst="roundRect">
            <a:avLst>
              <a:gd name="adj" fmla="val 8387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33400" y="1665982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Directed Hausdorff Distance</a:t>
            </a:r>
            <a:endParaRPr lang="en-US" sz="825" dirty="0"/>
          </a:p>
        </p:txBody>
      </p:sp>
      <p:sp>
        <p:nvSpPr>
          <p:cNvPr id="6" name="Text 3"/>
          <p:cNvSpPr/>
          <p:nvPr/>
        </p:nvSpPr>
        <p:spPr>
          <a:xfrm>
            <a:off x="381000" y="2536478"/>
            <a:ext cx="4076700" cy="908596"/>
          </a:xfrm>
          <a:prstGeom prst="roundRect">
            <a:avLst>
              <a:gd name="adj" fmla="val 8387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33400" y="2688878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Symmetric Hausdorff Distance</a:t>
            </a:r>
            <a:endParaRPr lang="en-US" sz="825" dirty="0"/>
          </a:p>
        </p:txBody>
      </p:sp>
      <p:sp>
        <p:nvSpPr>
          <p:cNvPr id="8" name="Text 5"/>
          <p:cNvSpPr/>
          <p:nvPr/>
        </p:nvSpPr>
        <p:spPr>
          <a:xfrm>
            <a:off x="381000" y="3559373"/>
            <a:ext cx="4076700" cy="699046"/>
          </a:xfrm>
          <a:prstGeom prst="roundRect">
            <a:avLst>
              <a:gd name="adj" fmla="val 10901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95681" y="3711773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spcAft>
                <a:spcPts val="900"/>
              </a:spcAft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Boundary Distance: Measures worst-case boundary alignment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1047899" y="4025057"/>
            <a:ext cx="190500" cy="28575"/>
          </a:xfrm>
          <a:prstGeom prst="rect">
            <a:avLst/>
          </a:prstGeom>
          <a:solidFill>
            <a:srgbClr val="22C55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314599" y="3972669"/>
            <a:ext cx="5724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Ground Truth</a:t>
            </a:r>
            <a:endParaRPr lang="en-US" sz="750" dirty="0"/>
          </a:p>
        </p:txBody>
      </p:sp>
      <p:sp>
        <p:nvSpPr>
          <p:cNvPr id="12" name="Text 9"/>
          <p:cNvSpPr/>
          <p:nvPr/>
        </p:nvSpPr>
        <p:spPr>
          <a:xfrm>
            <a:off x="2066330" y="4010769"/>
            <a:ext cx="190500" cy="57150"/>
          </a:xfrm>
          <a:prstGeom prst="rect">
            <a:avLst/>
          </a:prstGeom>
          <a:solidFill>
            <a:srgbClr val="3B82F6"/>
          </a:solidFill>
          <a:ln w="28575">
            <a:solidFill>
              <a:srgbClr val="1E293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2333030" y="3972669"/>
            <a:ext cx="4320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Prediction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2947095" y="4025057"/>
            <a:ext cx="190500" cy="28575"/>
          </a:xfrm>
          <a:prstGeom prst="rect">
            <a:avLst/>
          </a:prstGeom>
          <a:solidFill>
            <a:srgbClr val="EF44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3213795" y="3972669"/>
            <a:ext cx="58854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Max Distance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4686300" y="912168"/>
            <a:ext cx="4076700" cy="777032"/>
          </a:xfrm>
          <a:prstGeom prst="roundRect">
            <a:avLst>
              <a:gd name="adj" fmla="val 9807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4705350" y="912168"/>
            <a:ext cx="0" cy="777032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857750" y="1045518"/>
            <a:ext cx="384733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⚠️ Not Symmetric!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4857750" y="1262658"/>
            <a:ext cx="3847338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Directed HD: h(A,B) ≠ h(B,A). Always compute both directions and take max for fair comparison.</a:t>
            </a:r>
            <a:endParaRPr lang="en-US" sz="825" dirty="0"/>
          </a:p>
        </p:txBody>
      </p:sp>
      <p:sp>
        <p:nvSpPr>
          <p:cNvPr id="20" name="Text 17"/>
          <p:cNvSpPr/>
          <p:nvPr/>
        </p:nvSpPr>
        <p:spPr>
          <a:xfrm>
            <a:off x="4686300" y="1784449"/>
            <a:ext cx="4076700" cy="1070223"/>
          </a:xfrm>
          <a:prstGeom prst="roundRect">
            <a:avLst>
              <a:gd name="adj" fmla="val 7120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4819650" y="1917799"/>
            <a:ext cx="388620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Hausdorff?</a:t>
            </a:r>
            <a:endParaRPr lang="en-US" sz="975" dirty="0"/>
          </a:p>
        </p:txBody>
      </p:sp>
      <p:sp>
        <p:nvSpPr>
          <p:cNvPr id="22" name="Text 19"/>
          <p:cNvSpPr/>
          <p:nvPr/>
        </p:nvSpPr>
        <p:spPr>
          <a:xfrm>
            <a:off x="4819650" y="2167235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Measures </a:t>
            </a:r>
            <a:r>
              <a:rPr lang="en-US" sz="82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boundary accuracy</a:t>
            </a:r>
            <a:endParaRPr lang="en-US" sz="825" dirty="0"/>
          </a:p>
        </p:txBody>
      </p:sp>
      <p:sp>
        <p:nvSpPr>
          <p:cNvPr id="23" name="Text 20"/>
          <p:cNvSpPr/>
          <p:nvPr/>
        </p:nvSpPr>
        <p:spPr>
          <a:xfrm>
            <a:off x="4819650" y="2370981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Catches outliers that Dice misses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4819650" y="2574727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Critical for surgical planning</a:t>
            </a:r>
            <a:endParaRPr lang="en-US" sz="825" dirty="0"/>
          </a:p>
        </p:txBody>
      </p:sp>
      <p:sp>
        <p:nvSpPr>
          <p:cNvPr id="25" name="Text 22"/>
          <p:cNvSpPr/>
          <p:nvPr/>
        </p:nvSpPr>
        <p:spPr>
          <a:xfrm>
            <a:off x="4686300" y="2949922"/>
            <a:ext cx="4076700" cy="815132"/>
          </a:xfrm>
          <a:prstGeom prst="roundRect">
            <a:avLst>
              <a:gd name="adj" fmla="val 9348"/>
            </a:avLst>
          </a:prstGeom>
          <a:solidFill>
            <a:srgbClr val="F0FDFA"/>
          </a:solidFill>
          <a:ln w="9525">
            <a:solidFill>
              <a:srgbClr val="99F6E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4829175" y="3092797"/>
            <a:ext cx="38667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0F766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HD95 (95th Percentile)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4829175" y="3328988"/>
            <a:ext cx="3866769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 HD is sensitive to single outliers. HD95 uses the 95th percentile distance, making it more robust while still capturing boundary quality.</a:t>
            </a:r>
            <a:endParaRPr lang="en-US" sz="825" dirty="0"/>
          </a:p>
        </p:txBody>
      </p:sp>
      <p:pic>
        <p:nvPicPr>
          <p:cNvPr id="28" name="Image 1" descr="/tmp/rasterized-gradient-aa645ca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3860304"/>
            <a:ext cx="4076700" cy="999827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4819650" y="3993654"/>
            <a:ext cx="3886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Using as a Loss?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4819650" y="4229844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HD itself is </a:t>
            </a:r>
            <a:r>
              <a:rPr lang="en-US" sz="825" b="1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not differentiable</a:t>
            </a: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endParaRPr lang="en-US" sz="825" dirty="0"/>
          </a:p>
        </p:txBody>
      </p:sp>
      <p:sp>
        <p:nvSpPr>
          <p:cNvPr id="31" name="Text 27"/>
          <p:cNvSpPr/>
          <p:nvPr/>
        </p:nvSpPr>
        <p:spPr>
          <a:xfrm>
            <a:off x="4819650" y="4433590"/>
            <a:ext cx="3886200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boundary-based losses as proxies: Distance Transform Loss, Boundary Loss, Surface Loss. These approximate HD while enabling gradient computation.</a:t>
            </a:r>
            <a:endParaRPr lang="en-US" sz="825" dirty="0"/>
          </a:p>
        </p:txBody>
      </p:sp>
      <p:pic>
        <p:nvPicPr>
          <p:cNvPr id="32" name="Picture 31" descr="hausdorff_direct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1846859"/>
            <a:ext cx="3657600" cy="475255"/>
          </a:xfrm>
          <a:prstGeom prst="rect">
            <a:avLst/>
          </a:prstGeom>
        </p:spPr>
      </p:pic>
      <p:pic>
        <p:nvPicPr>
          <p:cNvPr id="33" name="Picture 32" descr="hausdorff_symmetric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068" y="2849450"/>
            <a:ext cx="3200400" cy="4158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5b9df9c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Compound Losses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762000"/>
            <a:ext cx="854964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Combining multiple loss functions for better performance</a:t>
            </a:r>
            <a:endParaRPr lang="en-US" sz="1050" dirty="0"/>
          </a:p>
        </p:txBody>
      </p:sp>
      <p:pic>
        <p:nvPicPr>
          <p:cNvPr id="5" name="Image 1" descr="/tmp/rasterized-gradient-2de9788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34380"/>
            <a:ext cx="8382000" cy="9562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2628" y="1891605"/>
            <a:ext cx="82387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spcBef>
                <a:spcPts val="600"/>
              </a:spcBef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Most common combination in medical imaging (nnU-Net default)</a:t>
            </a:r>
            <a:endParaRPr lang="en-US" sz="825" dirty="0"/>
          </a:p>
        </p:txBody>
      </p:sp>
      <p:sp>
        <p:nvSpPr>
          <p:cNvPr id="7" name="Text 3"/>
          <p:cNvSpPr/>
          <p:nvPr/>
        </p:nvSpPr>
        <p:spPr>
          <a:xfrm>
            <a:off x="381000" y="2489895"/>
            <a:ext cx="2692450" cy="401836"/>
          </a:xfrm>
          <a:prstGeom prst="roundRect">
            <a:avLst>
              <a:gd name="adj" fmla="val 18963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514350" y="2604195"/>
            <a:ext cx="247426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Cross-Entropy Contribution</a:t>
            </a:r>
            <a:endParaRPr lang="en-US" sz="975" dirty="0"/>
          </a:p>
        </p:txBody>
      </p:sp>
      <p:sp>
        <p:nvSpPr>
          <p:cNvPr id="9" name="Text 5"/>
          <p:cNvSpPr/>
          <p:nvPr/>
        </p:nvSpPr>
        <p:spPr>
          <a:xfrm>
            <a:off x="381000" y="2986980"/>
            <a:ext cx="2692450" cy="1024533"/>
          </a:xfrm>
          <a:prstGeom prst="roundRect">
            <a:avLst>
              <a:gd name="adj" fmla="val 7438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514350" y="3120330"/>
            <a:ext cx="24742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Stable gradients early in training</a:t>
            </a:r>
            <a:endParaRPr lang="en-US" sz="825" dirty="0"/>
          </a:p>
        </p:txBody>
      </p:sp>
      <p:sp>
        <p:nvSpPr>
          <p:cNvPr id="11" name="Text 7"/>
          <p:cNvSpPr/>
          <p:nvPr/>
        </p:nvSpPr>
        <p:spPr>
          <a:xfrm>
            <a:off x="514350" y="3324076"/>
            <a:ext cx="24742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Pixel-wise supervision</a:t>
            </a:r>
            <a:endParaRPr lang="en-US" sz="825" dirty="0"/>
          </a:p>
        </p:txBody>
      </p:sp>
      <p:sp>
        <p:nvSpPr>
          <p:cNvPr id="12" name="Text 8"/>
          <p:cNvSpPr/>
          <p:nvPr/>
        </p:nvSpPr>
        <p:spPr>
          <a:xfrm>
            <a:off x="514350" y="3527822"/>
            <a:ext cx="24742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Well-calibrated probabilities</a:t>
            </a:r>
            <a:endParaRPr lang="en-US" sz="825" dirty="0"/>
          </a:p>
        </p:txBody>
      </p:sp>
      <p:sp>
        <p:nvSpPr>
          <p:cNvPr id="13" name="Text 9"/>
          <p:cNvSpPr/>
          <p:nvPr/>
        </p:nvSpPr>
        <p:spPr>
          <a:xfrm>
            <a:off x="514350" y="3731568"/>
            <a:ext cx="24742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Works even with empty masks</a:t>
            </a:r>
            <a:endParaRPr lang="en-US" sz="825" dirty="0"/>
          </a:p>
        </p:txBody>
      </p:sp>
      <p:sp>
        <p:nvSpPr>
          <p:cNvPr id="14" name="Text 10"/>
          <p:cNvSpPr/>
          <p:nvPr/>
        </p:nvSpPr>
        <p:spPr>
          <a:xfrm>
            <a:off x="3225850" y="2480370"/>
            <a:ext cx="2692450" cy="401836"/>
          </a:xfrm>
          <a:prstGeom prst="roundRect">
            <a:avLst>
              <a:gd name="adj" fmla="val 18963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3359200" y="2594670"/>
            <a:ext cx="247426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Contribution</a:t>
            </a:r>
            <a:endParaRPr lang="en-US" sz="975" dirty="0"/>
          </a:p>
        </p:txBody>
      </p:sp>
      <p:sp>
        <p:nvSpPr>
          <p:cNvPr id="16" name="Text 12"/>
          <p:cNvSpPr/>
          <p:nvPr/>
        </p:nvSpPr>
        <p:spPr>
          <a:xfrm>
            <a:off x="3225850" y="2977455"/>
            <a:ext cx="2692450" cy="1043583"/>
          </a:xfrm>
          <a:prstGeom prst="roundRect">
            <a:avLst>
              <a:gd name="adj" fmla="val 7302"/>
            </a:avLst>
          </a:prstGeom>
          <a:solidFill>
            <a:srgbClr val="F0FDFA"/>
          </a:solidFill>
          <a:ln w="9525">
            <a:solidFill>
              <a:srgbClr val="99F6E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3368725" y="3120330"/>
            <a:ext cx="245483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Handles class imbalance</a:t>
            </a:r>
            <a:endParaRPr lang="en-US" sz="825" dirty="0"/>
          </a:p>
        </p:txBody>
      </p:sp>
      <p:sp>
        <p:nvSpPr>
          <p:cNvPr id="18" name="Text 14"/>
          <p:cNvSpPr/>
          <p:nvPr/>
        </p:nvSpPr>
        <p:spPr>
          <a:xfrm>
            <a:off x="3368725" y="3324076"/>
            <a:ext cx="245483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Direct overlap optimization</a:t>
            </a:r>
            <a:endParaRPr lang="en-US" sz="825" dirty="0"/>
          </a:p>
        </p:txBody>
      </p:sp>
      <p:sp>
        <p:nvSpPr>
          <p:cNvPr id="19" name="Text 15"/>
          <p:cNvSpPr/>
          <p:nvPr/>
        </p:nvSpPr>
        <p:spPr>
          <a:xfrm>
            <a:off x="3368725" y="3527822"/>
            <a:ext cx="245483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Better final segmentation quality</a:t>
            </a:r>
            <a:endParaRPr lang="en-US" sz="825" dirty="0"/>
          </a:p>
        </p:txBody>
      </p:sp>
      <p:sp>
        <p:nvSpPr>
          <p:cNvPr id="20" name="Text 16"/>
          <p:cNvSpPr/>
          <p:nvPr/>
        </p:nvSpPr>
        <p:spPr>
          <a:xfrm>
            <a:off x="3368725" y="3731568"/>
            <a:ext cx="245483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Focuses on foreground regions</a:t>
            </a:r>
            <a:endParaRPr lang="en-US" sz="825" dirty="0"/>
          </a:p>
        </p:txBody>
      </p:sp>
      <p:sp>
        <p:nvSpPr>
          <p:cNvPr id="21" name="Text 17"/>
          <p:cNvSpPr/>
          <p:nvPr/>
        </p:nvSpPr>
        <p:spPr>
          <a:xfrm>
            <a:off x="6070699" y="2480370"/>
            <a:ext cx="2692450" cy="401836"/>
          </a:xfrm>
          <a:prstGeom prst="roundRect">
            <a:avLst>
              <a:gd name="adj" fmla="val 18963"/>
            </a:avLst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18"/>
          <p:cNvSpPr/>
          <p:nvPr/>
        </p:nvSpPr>
        <p:spPr>
          <a:xfrm>
            <a:off x="6204049" y="2594670"/>
            <a:ext cx="247426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Combined = Best of Both</a:t>
            </a:r>
            <a:endParaRPr lang="en-US" sz="975" dirty="0"/>
          </a:p>
        </p:txBody>
      </p:sp>
      <p:sp>
        <p:nvSpPr>
          <p:cNvPr id="23" name="Text 19"/>
          <p:cNvSpPr/>
          <p:nvPr/>
        </p:nvSpPr>
        <p:spPr>
          <a:xfrm>
            <a:off x="6070699" y="2977455"/>
            <a:ext cx="2692450" cy="1043583"/>
          </a:xfrm>
          <a:prstGeom prst="roundRect">
            <a:avLst>
              <a:gd name="adj" fmla="val 7302"/>
            </a:avLst>
          </a:prstGeom>
          <a:solidFill>
            <a:srgbClr val="EEF2FF"/>
          </a:solidFill>
          <a:ln w="9525">
            <a:solidFill>
              <a:srgbClr val="C7D2F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0"/>
          <p:cNvSpPr/>
          <p:nvPr/>
        </p:nvSpPr>
        <p:spPr>
          <a:xfrm>
            <a:off x="6213574" y="3120330"/>
            <a:ext cx="245483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Stable training throughout</a:t>
            </a:r>
            <a:endParaRPr lang="en-US" sz="825" dirty="0"/>
          </a:p>
        </p:txBody>
      </p:sp>
      <p:sp>
        <p:nvSpPr>
          <p:cNvPr id="25" name="Text 21"/>
          <p:cNvSpPr/>
          <p:nvPr/>
        </p:nvSpPr>
        <p:spPr>
          <a:xfrm>
            <a:off x="6213574" y="3324076"/>
            <a:ext cx="245483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Better class balance</a:t>
            </a:r>
            <a:endParaRPr lang="en-US" sz="825" dirty="0"/>
          </a:p>
        </p:txBody>
      </p:sp>
      <p:sp>
        <p:nvSpPr>
          <p:cNvPr id="26" name="Text 22"/>
          <p:cNvSpPr/>
          <p:nvPr/>
        </p:nvSpPr>
        <p:spPr>
          <a:xfrm>
            <a:off x="6213574" y="3527822"/>
            <a:ext cx="245483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Higher final Dice scores</a:t>
            </a:r>
            <a:endParaRPr lang="en-US" sz="825" dirty="0"/>
          </a:p>
        </p:txBody>
      </p:sp>
      <p:sp>
        <p:nvSpPr>
          <p:cNvPr id="27" name="Text 23"/>
          <p:cNvSpPr/>
          <p:nvPr/>
        </p:nvSpPr>
        <p:spPr>
          <a:xfrm>
            <a:off x="6213574" y="3731568"/>
            <a:ext cx="245483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Robust across datasets</a:t>
            </a:r>
            <a:endParaRPr lang="en-US" sz="825" dirty="0"/>
          </a:p>
        </p:txBody>
      </p:sp>
      <p:sp>
        <p:nvSpPr>
          <p:cNvPr id="28" name="Text 24"/>
          <p:cNvSpPr/>
          <p:nvPr/>
        </p:nvSpPr>
        <p:spPr>
          <a:xfrm>
            <a:off x="381000" y="4310955"/>
            <a:ext cx="4114800" cy="546795"/>
          </a:xfrm>
          <a:prstGeom prst="roundRect">
            <a:avLst>
              <a:gd name="adj" fmla="val 10452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Shape 25"/>
          <p:cNvSpPr/>
          <p:nvPr/>
        </p:nvSpPr>
        <p:spPr>
          <a:xfrm>
            <a:off x="400050" y="4310955"/>
            <a:ext cx="0" cy="546795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6"/>
          <p:cNvSpPr/>
          <p:nvPr/>
        </p:nvSpPr>
        <p:spPr>
          <a:xfrm>
            <a:off x="552450" y="4425255"/>
            <a:ext cx="3886200" cy="318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Weighting:</a:t>
            </a:r>
            <a:r>
              <a:rPr lang="en-US" sz="825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Can use λ·L + (1-λ)·L. Often λ=0.5 works well, or start with more CE weight and anneal.</a:t>
            </a:r>
            <a:endParaRPr lang="en-US" sz="825" dirty="0"/>
          </a:p>
        </p:txBody>
      </p:sp>
      <p:sp>
        <p:nvSpPr>
          <p:cNvPr id="31" name="Text 27"/>
          <p:cNvSpPr/>
          <p:nvPr/>
        </p:nvSpPr>
        <p:spPr>
          <a:xfrm>
            <a:off x="4648200" y="4323457"/>
            <a:ext cx="4114800" cy="521791"/>
          </a:xfrm>
          <a:prstGeom prst="roundRect">
            <a:avLst>
              <a:gd name="adj" fmla="val 10953"/>
            </a:avLst>
          </a:prstGeom>
          <a:solidFill>
            <a:srgbClr val="F0FDF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Shape 28"/>
          <p:cNvSpPr/>
          <p:nvPr/>
        </p:nvSpPr>
        <p:spPr>
          <a:xfrm>
            <a:off x="4667250" y="4323457"/>
            <a:ext cx="0" cy="521791"/>
          </a:xfrm>
          <a:prstGeom prst="line">
            <a:avLst/>
          </a:prstGeom>
          <a:noFill/>
          <a:ln w="38100">
            <a:solidFill>
              <a:srgbClr val="22C5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29"/>
          <p:cNvSpPr/>
          <p:nvPr/>
        </p:nvSpPr>
        <p:spPr>
          <a:xfrm>
            <a:off x="4819650" y="4437757"/>
            <a:ext cx="3886200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Variants:</a:t>
            </a:r>
            <a:r>
              <a:rPr lang="en-US" sz="825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CE + Tversky, CE + Focal Dice, TopK CE + Dice. Experiment based on your specific data characteristics.</a:t>
            </a:r>
            <a:endParaRPr lang="en-US" sz="825" dirty="0"/>
          </a:p>
        </p:txBody>
      </p:sp>
      <p:pic>
        <p:nvPicPr>
          <p:cNvPr id="34" name="Picture 33" descr="compound_lo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742" y="1328368"/>
            <a:ext cx="4114800" cy="5346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380c79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Case Study: nnU-Net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381000" y="622846"/>
            <a:ext cx="4124325" cy="481905"/>
          </a:xfrm>
          <a:prstGeom prst="roundRect">
            <a:avLst>
              <a:gd name="adj" fmla="val 15812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95300" y="718096"/>
            <a:ext cx="397364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Core Philosophy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495300" y="889546"/>
            <a:ext cx="397364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Preprocessing, training, inference</a:t>
            </a:r>
            <a:r>
              <a:rPr lang="en-US" sz="67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matter more than architecture.</a:t>
            </a:r>
            <a:endParaRPr lang="en-US" sz="675" dirty="0"/>
          </a:p>
        </p:txBody>
      </p:sp>
      <p:sp>
        <p:nvSpPr>
          <p:cNvPr id="7" name="Text 4"/>
          <p:cNvSpPr/>
          <p:nvPr/>
        </p:nvSpPr>
        <p:spPr>
          <a:xfrm>
            <a:off x="381000" y="1180951"/>
            <a:ext cx="4124325" cy="493216"/>
          </a:xfrm>
          <a:prstGeom prst="roundRect">
            <a:avLst>
              <a:gd name="adj" fmla="val 15450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76250" y="1257151"/>
            <a:ext cx="401250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00"/>
              </a:spcAft>
              <a:buNone/>
            </a:pPr>
            <a:r>
              <a:rPr lang="en-US" sz="67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Data Fingerprint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476250" y="1415207"/>
            <a:ext cx="954881" cy="182761"/>
          </a:xfrm>
          <a:prstGeom prst="roundRect">
            <a:avLst>
              <a:gd name="adj" fmla="val 2084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05563" y="1453307"/>
            <a:ext cx="89625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buNone/>
            </a:pPr>
            <a:r>
              <a:rPr lang="en-US" sz="600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Sizes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1469231" y="1415207"/>
            <a:ext cx="954881" cy="182761"/>
          </a:xfrm>
          <a:prstGeom prst="roundRect">
            <a:avLst>
              <a:gd name="adj" fmla="val 2084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498544" y="1453307"/>
            <a:ext cx="89625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buNone/>
            </a:pPr>
            <a:r>
              <a:rPr lang="en-US" sz="600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Spacing</a:t>
            </a:r>
            <a:endParaRPr lang="en-US" sz="600" dirty="0"/>
          </a:p>
        </p:txBody>
      </p:sp>
      <p:sp>
        <p:nvSpPr>
          <p:cNvPr id="13" name="Text 10"/>
          <p:cNvSpPr/>
          <p:nvPr/>
        </p:nvSpPr>
        <p:spPr>
          <a:xfrm>
            <a:off x="2462213" y="1415207"/>
            <a:ext cx="954881" cy="182761"/>
          </a:xfrm>
          <a:prstGeom prst="roundRect">
            <a:avLst>
              <a:gd name="adj" fmla="val 2084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2491526" y="1453307"/>
            <a:ext cx="89625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buNone/>
            </a:pPr>
            <a:r>
              <a:rPr lang="en-US" sz="600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Intensity</a:t>
            </a:r>
            <a:endParaRPr lang="en-US" sz="600" dirty="0"/>
          </a:p>
        </p:txBody>
      </p:sp>
      <p:sp>
        <p:nvSpPr>
          <p:cNvPr id="15" name="Text 12"/>
          <p:cNvSpPr/>
          <p:nvPr/>
        </p:nvSpPr>
        <p:spPr>
          <a:xfrm>
            <a:off x="3455194" y="1415207"/>
            <a:ext cx="954881" cy="182761"/>
          </a:xfrm>
          <a:prstGeom prst="roundRect">
            <a:avLst>
              <a:gd name="adj" fmla="val 2084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3484507" y="1453307"/>
            <a:ext cx="89625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buNone/>
            </a:pPr>
            <a:r>
              <a:rPr lang="en-US" sz="600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Classes</a:t>
            </a:r>
            <a:endParaRPr lang="en-US" sz="600" dirty="0"/>
          </a:p>
        </p:txBody>
      </p:sp>
      <p:sp>
        <p:nvSpPr>
          <p:cNvPr id="17" name="Text 14"/>
          <p:cNvSpPr/>
          <p:nvPr/>
        </p:nvSpPr>
        <p:spPr>
          <a:xfrm>
            <a:off x="381000" y="1750368"/>
            <a:ext cx="4124325" cy="3360837"/>
          </a:xfrm>
          <a:prstGeom prst="roundRect">
            <a:avLst>
              <a:gd name="adj" fmla="val 2834"/>
            </a:avLst>
          </a:prstGeom>
          <a:solidFill>
            <a:srgbClr val="F8FAFC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390525" y="1759893"/>
            <a:ext cx="4105275" cy="234255"/>
          </a:xfrm>
          <a:prstGeom prst="rect">
            <a:avLst/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485775" y="1817043"/>
            <a:ext cx="399307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📄 Nature Methods 2021</a:t>
            </a:r>
            <a:endParaRPr lang="en-US" sz="675" dirty="0"/>
          </a:p>
        </p:txBody>
      </p:sp>
      <p:sp>
        <p:nvSpPr>
          <p:cNvPr id="20" name="Text 17"/>
          <p:cNvSpPr/>
          <p:nvPr/>
        </p:nvSpPr>
        <p:spPr>
          <a:xfrm>
            <a:off x="4638675" y="1661666"/>
            <a:ext cx="4124325" cy="700832"/>
          </a:xfrm>
          <a:prstGeom prst="roundRect">
            <a:avLst>
              <a:gd name="adj" fmla="val 10873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4752975" y="1756916"/>
            <a:ext cx="397364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450"/>
              </a:spcAft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Impact</a:t>
            </a:r>
            <a:endParaRPr lang="en-US" sz="675" dirty="0"/>
          </a:p>
        </p:txBody>
      </p:sp>
      <p:sp>
        <p:nvSpPr>
          <p:cNvPr id="22" name="Text 19"/>
          <p:cNvSpPr/>
          <p:nvPr/>
        </p:nvSpPr>
        <p:spPr>
          <a:xfrm>
            <a:off x="4740497" y="1934021"/>
            <a:ext cx="127273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4740497" y="2173932"/>
            <a:ext cx="1272731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Decathlon wins</a:t>
            </a:r>
            <a:endParaRPr lang="en-US" sz="525" dirty="0"/>
          </a:p>
        </p:txBody>
      </p:sp>
      <p:sp>
        <p:nvSpPr>
          <p:cNvPr id="24" name="Text 21"/>
          <p:cNvSpPr/>
          <p:nvPr/>
        </p:nvSpPr>
        <p:spPr>
          <a:xfrm>
            <a:off x="6064472" y="1934021"/>
            <a:ext cx="127273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6064472" y="2173932"/>
            <a:ext cx="1272731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Manual tuning</a:t>
            </a:r>
            <a:endParaRPr lang="en-US" sz="525" dirty="0"/>
          </a:p>
        </p:txBody>
      </p:sp>
      <p:sp>
        <p:nvSpPr>
          <p:cNvPr id="26" name="Text 23"/>
          <p:cNvSpPr/>
          <p:nvPr/>
        </p:nvSpPr>
        <p:spPr>
          <a:xfrm>
            <a:off x="7388447" y="1934021"/>
            <a:ext cx="127273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5K+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7388447" y="2173932"/>
            <a:ext cx="1272731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 stars</a:t>
            </a:r>
            <a:endParaRPr lang="en-US" sz="525" dirty="0"/>
          </a:p>
        </p:txBody>
      </p:sp>
      <p:sp>
        <p:nvSpPr>
          <p:cNvPr id="28" name="Text 25"/>
          <p:cNvSpPr/>
          <p:nvPr/>
        </p:nvSpPr>
        <p:spPr>
          <a:xfrm>
            <a:off x="4638675" y="2438698"/>
            <a:ext cx="4124325" cy="706338"/>
          </a:xfrm>
          <a:prstGeom prst="roundRect">
            <a:avLst>
              <a:gd name="adj" fmla="val 10788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4733925" y="2533948"/>
            <a:ext cx="401250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00"/>
              </a:spcAft>
              <a:buNone/>
            </a:pPr>
            <a:r>
              <a:rPr lang="en-US" sz="67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📋 Training Recipe</a:t>
            </a:r>
            <a:endParaRPr lang="en-US" sz="675" dirty="0"/>
          </a:p>
        </p:txBody>
      </p:sp>
      <p:sp>
        <p:nvSpPr>
          <p:cNvPr id="30" name="Text 27"/>
          <p:cNvSpPr/>
          <p:nvPr/>
        </p:nvSpPr>
        <p:spPr>
          <a:xfrm>
            <a:off x="4733925" y="2692003"/>
            <a:ext cx="401250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Aft>
                <a:spcPts val="150"/>
              </a:spcAft>
              <a:buNone/>
            </a:pP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Loss: </a:t>
            </a:r>
            <a:r>
              <a:rPr lang="en-US" sz="60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 + Dice</a:t>
            </a:r>
            <a:endParaRPr lang="en-US" sz="600" dirty="0"/>
          </a:p>
        </p:txBody>
      </p:sp>
      <p:sp>
        <p:nvSpPr>
          <p:cNvPr id="31" name="Text 28"/>
          <p:cNvSpPr/>
          <p:nvPr/>
        </p:nvSpPr>
        <p:spPr>
          <a:xfrm>
            <a:off x="4733925" y="2817614"/>
            <a:ext cx="401250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Aft>
                <a:spcPts val="150"/>
              </a:spcAft>
              <a:buNone/>
            </a:pP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SGD + momentum, 1000 epochs</a:t>
            </a:r>
            <a:endParaRPr lang="en-US" sz="600" dirty="0"/>
          </a:p>
        </p:txBody>
      </p:sp>
      <p:sp>
        <p:nvSpPr>
          <p:cNvPr id="32" name="Text 29"/>
          <p:cNvSpPr/>
          <p:nvPr/>
        </p:nvSpPr>
        <p:spPr>
          <a:xfrm>
            <a:off x="4733925" y="2943225"/>
            <a:ext cx="401250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Heavy data augmentation</a:t>
            </a:r>
            <a:endParaRPr lang="en-US" sz="600" dirty="0"/>
          </a:p>
        </p:txBody>
      </p:sp>
      <p:sp>
        <p:nvSpPr>
          <p:cNvPr id="33" name="Text 30"/>
          <p:cNvSpPr/>
          <p:nvPr/>
        </p:nvSpPr>
        <p:spPr>
          <a:xfrm>
            <a:off x="4638675" y="3221236"/>
            <a:ext cx="4124325" cy="850999"/>
          </a:xfrm>
          <a:prstGeom prst="roundRect">
            <a:avLst>
              <a:gd name="adj" fmla="val 8954"/>
            </a:avLst>
          </a:prstGeom>
          <a:solidFill>
            <a:srgbClr val="F0FDFA"/>
          </a:solidFill>
          <a:ln w="9525">
            <a:solidFill>
              <a:srgbClr val="99F6E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1"/>
          <p:cNvSpPr/>
          <p:nvPr/>
        </p:nvSpPr>
        <p:spPr>
          <a:xfrm>
            <a:off x="4743450" y="3326011"/>
            <a:ext cx="399307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00"/>
              </a:spcAft>
              <a:buNone/>
            </a:pPr>
            <a:r>
              <a:rPr lang="en-US" sz="675" b="1" dirty="0">
                <a:solidFill>
                  <a:srgbClr val="0F766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🤖 Automatic Decisions</a:t>
            </a:r>
            <a:endParaRPr lang="en-US" sz="675" dirty="0"/>
          </a:p>
        </p:txBody>
      </p:sp>
      <p:sp>
        <p:nvSpPr>
          <p:cNvPr id="35" name="Text 32"/>
          <p:cNvSpPr/>
          <p:nvPr/>
        </p:nvSpPr>
        <p:spPr>
          <a:xfrm>
            <a:off x="4743450" y="3484066"/>
            <a:ext cx="399307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Aft>
                <a:spcPts val="150"/>
              </a:spcAft>
              <a:buNone/>
            </a:pPr>
            <a:r>
              <a:rPr lang="en-US" sz="60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Topology:</a:t>
            </a: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Depth, pooling operations</a:t>
            </a:r>
            <a:endParaRPr lang="en-US" sz="600" dirty="0"/>
          </a:p>
        </p:txBody>
      </p:sp>
      <p:sp>
        <p:nvSpPr>
          <p:cNvPr id="36" name="Text 33"/>
          <p:cNvSpPr/>
          <p:nvPr/>
        </p:nvSpPr>
        <p:spPr>
          <a:xfrm>
            <a:off x="4743450" y="3609677"/>
            <a:ext cx="399307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Aft>
                <a:spcPts val="150"/>
              </a:spcAft>
              <a:buNone/>
            </a:pPr>
            <a:r>
              <a:rPr lang="en-US" sz="60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Patch size:</a:t>
            </a: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Maximized for GPU memory</a:t>
            </a:r>
            <a:endParaRPr lang="en-US" sz="600" dirty="0"/>
          </a:p>
        </p:txBody>
      </p:sp>
      <p:sp>
        <p:nvSpPr>
          <p:cNvPr id="37" name="Text 34"/>
          <p:cNvSpPr/>
          <p:nvPr/>
        </p:nvSpPr>
        <p:spPr>
          <a:xfrm>
            <a:off x="4743450" y="3735288"/>
            <a:ext cx="399307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Aft>
                <a:spcPts val="150"/>
              </a:spcAft>
              <a:buNone/>
            </a:pPr>
            <a:r>
              <a:rPr lang="en-US" sz="60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Resampling:</a:t>
            </a: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Target spacing decision</a:t>
            </a:r>
            <a:endParaRPr lang="en-US" sz="600" dirty="0"/>
          </a:p>
        </p:txBody>
      </p:sp>
      <p:sp>
        <p:nvSpPr>
          <p:cNvPr id="38" name="Text 35"/>
          <p:cNvSpPr/>
          <p:nvPr/>
        </p:nvSpPr>
        <p:spPr>
          <a:xfrm>
            <a:off x="4743450" y="3860899"/>
            <a:ext cx="399307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Normalization:</a:t>
            </a: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Per-modality strategy</a:t>
            </a:r>
            <a:endParaRPr lang="en-US" sz="600" dirty="0"/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63" y="2120026"/>
            <a:ext cx="3931920" cy="1417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e8a4cb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nnU-Net: Three Configurations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381000" y="781050"/>
            <a:ext cx="2730550" cy="472232"/>
          </a:xfrm>
          <a:prstGeom prst="roundRect">
            <a:avLst>
              <a:gd name="adj" fmla="val 16136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76250" y="876300"/>
            <a:ext cx="25908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2D U-Net</a:t>
            </a:r>
            <a:endParaRPr lang="en-US" sz="825" dirty="0"/>
          </a:p>
        </p:txBody>
      </p:sp>
      <p:sp>
        <p:nvSpPr>
          <p:cNvPr id="6" name="Text 3"/>
          <p:cNvSpPr/>
          <p:nvPr/>
        </p:nvSpPr>
        <p:spPr>
          <a:xfrm>
            <a:off x="476250" y="1051471"/>
            <a:ext cx="259085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Slice-by-slice. Fast training. ⚠️ No Z context</a:t>
            </a:r>
            <a:endParaRPr lang="en-US" sz="600" dirty="0"/>
          </a:p>
        </p:txBody>
      </p:sp>
      <p:sp>
        <p:nvSpPr>
          <p:cNvPr id="7" name="Text 4"/>
          <p:cNvSpPr/>
          <p:nvPr/>
        </p:nvSpPr>
        <p:spPr>
          <a:xfrm>
            <a:off x="3206800" y="781050"/>
            <a:ext cx="2730550" cy="472232"/>
          </a:xfrm>
          <a:prstGeom prst="roundRect">
            <a:avLst>
              <a:gd name="adj" fmla="val 16136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3302050" y="876300"/>
            <a:ext cx="25908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3D Full-Resolution</a:t>
            </a:r>
            <a:endParaRPr lang="en-US" sz="825" dirty="0"/>
          </a:p>
        </p:txBody>
      </p:sp>
      <p:sp>
        <p:nvSpPr>
          <p:cNvPr id="9" name="Text 6"/>
          <p:cNvSpPr/>
          <p:nvPr/>
        </p:nvSpPr>
        <p:spPr>
          <a:xfrm>
            <a:off x="3302050" y="1051471"/>
            <a:ext cx="259085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 volume. Best accuracy. ⚠️ High memory</a:t>
            </a:r>
            <a:endParaRPr lang="en-US" sz="600" dirty="0"/>
          </a:p>
        </p:txBody>
      </p:sp>
      <p:sp>
        <p:nvSpPr>
          <p:cNvPr id="10" name="Text 7"/>
          <p:cNvSpPr/>
          <p:nvPr/>
        </p:nvSpPr>
        <p:spPr>
          <a:xfrm>
            <a:off x="6032599" y="781050"/>
            <a:ext cx="2730550" cy="472232"/>
          </a:xfrm>
          <a:prstGeom prst="roundRect">
            <a:avLst>
              <a:gd name="adj" fmla="val 16136"/>
            </a:avLst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6127849" y="876300"/>
            <a:ext cx="25908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3D Cascade</a:t>
            </a:r>
            <a:endParaRPr lang="en-US" sz="825" dirty="0"/>
          </a:p>
        </p:txBody>
      </p:sp>
      <p:sp>
        <p:nvSpPr>
          <p:cNvPr id="12" name="Text 9"/>
          <p:cNvSpPr/>
          <p:nvPr/>
        </p:nvSpPr>
        <p:spPr>
          <a:xfrm>
            <a:off x="6127849" y="1051471"/>
            <a:ext cx="259085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Coarse→fine. ✓ Best for large images</a:t>
            </a:r>
            <a:endParaRPr lang="en-US" sz="600" dirty="0"/>
          </a:p>
        </p:txBody>
      </p:sp>
      <p:sp>
        <p:nvSpPr>
          <p:cNvPr id="13" name="Text 10"/>
          <p:cNvSpPr/>
          <p:nvPr/>
        </p:nvSpPr>
        <p:spPr>
          <a:xfrm>
            <a:off x="381000" y="1329482"/>
            <a:ext cx="8382000" cy="3111252"/>
          </a:xfrm>
          <a:prstGeom prst="roundRect">
            <a:avLst>
              <a:gd name="adj" fmla="val 3061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381000" y="1329482"/>
            <a:ext cx="8382000" cy="411361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495300" y="1405682"/>
            <a:ext cx="831646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EA5E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Coarse-to-Fine Segmentation Strategy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495300" y="1558082"/>
            <a:ext cx="831646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Stage 1: Low-res localization → Stage 2: High-res refinement</a:t>
            </a:r>
            <a:endParaRPr lang="en-US" sz="600" dirty="0"/>
          </a:p>
        </p:txBody>
      </p:sp>
      <p:pic>
        <p:nvPicPr>
          <p:cNvPr id="17" name="Image 1" descr="/tmp/rasterized-gradient-c931624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516934"/>
            <a:ext cx="4143375" cy="436066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495300" y="4612184"/>
            <a:ext cx="399307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150"/>
              </a:spcAft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🎲 Automatic Selection</a:t>
            </a:r>
            <a:endParaRPr lang="en-US" sz="675" dirty="0"/>
          </a:p>
        </p:txBody>
      </p:sp>
      <p:sp>
        <p:nvSpPr>
          <p:cNvPr id="19" name="Text 15"/>
          <p:cNvSpPr/>
          <p:nvPr/>
        </p:nvSpPr>
        <p:spPr>
          <a:xfrm>
            <a:off x="495300" y="4751189"/>
            <a:ext cx="399307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Trains all configs, cross-validates, picks best or ensembles them.</a:t>
            </a:r>
            <a:endParaRPr lang="en-US" sz="600" dirty="0"/>
          </a:p>
        </p:txBody>
      </p:sp>
      <p:sp>
        <p:nvSpPr>
          <p:cNvPr id="20" name="Text 16"/>
          <p:cNvSpPr/>
          <p:nvPr/>
        </p:nvSpPr>
        <p:spPr>
          <a:xfrm>
            <a:off x="4619625" y="4516934"/>
            <a:ext cx="4143375" cy="436066"/>
          </a:xfrm>
          <a:prstGeom prst="roundRect">
            <a:avLst>
              <a:gd name="adj" fmla="val 17474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7"/>
          <p:cNvSpPr/>
          <p:nvPr/>
        </p:nvSpPr>
        <p:spPr>
          <a:xfrm>
            <a:off x="4733925" y="4612184"/>
            <a:ext cx="399307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150"/>
              </a:spcAft>
              <a:buNone/>
            </a:pPr>
            <a:r>
              <a:rPr lang="en-US" sz="67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Ensemble Boost</a:t>
            </a:r>
            <a:endParaRPr lang="en-US" sz="675" dirty="0"/>
          </a:p>
        </p:txBody>
      </p:sp>
      <p:sp>
        <p:nvSpPr>
          <p:cNvPr id="22" name="Text 18"/>
          <p:cNvSpPr/>
          <p:nvPr/>
        </p:nvSpPr>
        <p:spPr>
          <a:xfrm>
            <a:off x="4733925" y="4751189"/>
            <a:ext cx="399307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Combining predictions from multiple configs gives +1-2% Dice.</a:t>
            </a:r>
            <a:endParaRPr lang="en-US" sz="600" dirty="0"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350" y="2049364"/>
            <a:ext cx="5490049" cy="14496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fa0d6d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800" y="228600"/>
            <a:ext cx="870508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Beyond U-Net: Modern Architectures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04800" y="923925"/>
            <a:ext cx="2743200" cy="3297585"/>
          </a:xfrm>
          <a:prstGeom prst="roundRect">
            <a:avLst>
              <a:gd name="adj" fmla="val 2778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323850" y="923925"/>
            <a:ext cx="0" cy="3297585"/>
          </a:xfrm>
          <a:prstGeom prst="line">
            <a:avLst/>
          </a:prstGeom>
          <a:noFill/>
          <a:ln w="381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95300" y="1076325"/>
            <a:ext cx="244830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DeepLab v3+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495300" y="1287661"/>
            <a:ext cx="244830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Atrous Spatial Pyramid Pooling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95300" y="1569541"/>
            <a:ext cx="2400300" cy="22479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Multi-scale context via dilated convolutions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resolution loss from pooling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Encoder-decoder with ASPP module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for: Large receptive field needs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200400" y="923925"/>
            <a:ext cx="2743200" cy="3297585"/>
          </a:xfrm>
          <a:prstGeom prst="roundRect">
            <a:avLst>
              <a:gd name="adj" fmla="val 2778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3219450" y="923925"/>
            <a:ext cx="0" cy="3297585"/>
          </a:xfrm>
          <a:prstGeom prst="line">
            <a:avLst/>
          </a:prstGeom>
          <a:noFill/>
          <a:ln w="38100">
            <a:solidFill>
              <a:srgbClr val="1A365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390900" y="1076325"/>
            <a:ext cx="244830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Attention U-Net</a:t>
            </a: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3390900" y="1287661"/>
            <a:ext cx="244830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Gated Skip Connections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3390900" y="1569541"/>
            <a:ext cx="2400300" cy="22479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Attention gates filter skip connections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Focus on relevant spatial regions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Suppresses irrelevant features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for: Variable-size structures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096000" y="923925"/>
            <a:ext cx="2743200" cy="3297585"/>
          </a:xfrm>
          <a:prstGeom prst="roundRect">
            <a:avLst>
              <a:gd name="adj" fmla="val 2778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6115050" y="923925"/>
            <a:ext cx="0" cy="3297585"/>
          </a:xfrm>
          <a:prstGeom prst="line">
            <a:avLst/>
          </a:prstGeom>
          <a:noFill/>
          <a:ln w="381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286500" y="1076325"/>
            <a:ext cx="244830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TransUNet / Swin-UNETR</a:t>
            </a:r>
            <a:endParaRPr lang="en-US" sz="975" dirty="0"/>
          </a:p>
        </p:txBody>
      </p:sp>
      <p:sp>
        <p:nvSpPr>
          <p:cNvPr id="17" name="Text 14"/>
          <p:cNvSpPr/>
          <p:nvPr/>
        </p:nvSpPr>
        <p:spPr>
          <a:xfrm>
            <a:off x="6286500" y="1287661"/>
            <a:ext cx="244830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Transformer-based Encoders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6286500" y="1569541"/>
            <a:ext cx="2400300" cy="22479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Global self-attention mechanisms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CNN encoder + Transformer layers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Better long-range dependencies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for: Large 3D medical volumes</a:t>
            </a:r>
            <a:endParaRPr lang="en-US" sz="1350" dirty="0"/>
          </a:p>
        </p:txBody>
      </p:sp>
      <p:pic>
        <p:nvPicPr>
          <p:cNvPr id="19" name="Image 1" descr="/tmp/rasterized-gradient-8ef6fcf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26310"/>
            <a:ext cx="8534400" cy="388590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457200" y="4640610"/>
            <a:ext cx="839419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 Architecture choice depends on your data. Start with nnU-Net, then try specialized architectures if needed.</a:t>
            </a:r>
            <a:endParaRPr 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1ef7f98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800" y="228600"/>
            <a:ext cx="870508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 Augmentation for Segmentation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04800" y="866775"/>
            <a:ext cx="8534400" cy="312390"/>
          </a:xfrm>
          <a:prstGeom prst="roundRect">
            <a:avLst>
              <a:gd name="adj" fmla="val 12196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323850" y="866775"/>
            <a:ext cx="0" cy="312390"/>
          </a:xfrm>
          <a:prstGeom prst="line">
            <a:avLst/>
          </a:prstGeom>
          <a:noFill/>
          <a:ln w="38100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57200" y="942975"/>
            <a:ext cx="843305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EF444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CRITICAL: Spatial transforms must be applied identically to image AND mask!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304800" y="1445865"/>
            <a:ext cx="2970211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Spatial Transforms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304800" y="1695301"/>
            <a:ext cx="2911971" cy="1691283"/>
          </a:xfrm>
          <a:prstGeom prst="roundRect">
            <a:avLst>
              <a:gd name="adj" fmla="val 4505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38150" y="1828651"/>
            <a:ext cx="26981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Elastic Deformation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438150" y="1994297"/>
            <a:ext cx="26981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Simulates tissue deformation. Essential for medical imaging.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438150" y="2203847"/>
            <a:ext cx="26981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Affine (Rotation, Scale, Shear)</a:t>
            </a:r>
            <a:endParaRPr lang="en-US" sz="825" dirty="0"/>
          </a:p>
        </p:txBody>
      </p:sp>
      <p:sp>
        <p:nvSpPr>
          <p:cNvPr id="12" name="Text 9"/>
          <p:cNvSpPr/>
          <p:nvPr/>
        </p:nvSpPr>
        <p:spPr>
          <a:xfrm>
            <a:off x="438150" y="2369493"/>
            <a:ext cx="26981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 geometric augmentations. Use reasonable ranges.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438150" y="2579043"/>
            <a:ext cx="26981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Flipping (H/V)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438150" y="2744688"/>
            <a:ext cx="26981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 augmentation. Check anatomical validity first!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438150" y="2954238"/>
            <a:ext cx="26981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 Crop + Resize</a:t>
            </a:r>
            <a:endParaRPr lang="en-US" sz="825" dirty="0"/>
          </a:p>
        </p:txBody>
      </p:sp>
      <p:sp>
        <p:nvSpPr>
          <p:cNvPr id="16" name="Text 13"/>
          <p:cNvSpPr/>
          <p:nvPr/>
        </p:nvSpPr>
        <p:spPr>
          <a:xfrm>
            <a:off x="438150" y="3119884"/>
            <a:ext cx="26981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Forces model to work at multiple scales.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3407271" y="1445865"/>
            <a:ext cx="2970211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Intensity Transforms</a:t>
            </a:r>
            <a:endParaRPr lang="en-US" sz="975" dirty="0"/>
          </a:p>
        </p:txBody>
      </p:sp>
      <p:sp>
        <p:nvSpPr>
          <p:cNvPr id="18" name="Text 15"/>
          <p:cNvSpPr/>
          <p:nvPr/>
        </p:nvSpPr>
        <p:spPr>
          <a:xfrm>
            <a:off x="3407271" y="1695301"/>
            <a:ext cx="2911971" cy="1691283"/>
          </a:xfrm>
          <a:prstGeom prst="roundRect">
            <a:avLst>
              <a:gd name="adj" fmla="val 4505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3540621" y="1828651"/>
            <a:ext cx="26981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Brightness/Contrast</a:t>
            </a:r>
            <a:endParaRPr lang="en-US" sz="825" dirty="0"/>
          </a:p>
        </p:txBody>
      </p:sp>
      <p:sp>
        <p:nvSpPr>
          <p:cNvPr id="20" name="Text 17"/>
          <p:cNvSpPr/>
          <p:nvPr/>
        </p:nvSpPr>
        <p:spPr>
          <a:xfrm>
            <a:off x="3540621" y="1994297"/>
            <a:ext cx="26981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Simulates scanner variations. Image only!</a:t>
            </a:r>
            <a:endParaRPr lang="en-US" sz="750" dirty="0"/>
          </a:p>
        </p:txBody>
      </p:sp>
      <p:sp>
        <p:nvSpPr>
          <p:cNvPr id="21" name="Text 18"/>
          <p:cNvSpPr/>
          <p:nvPr/>
        </p:nvSpPr>
        <p:spPr>
          <a:xfrm>
            <a:off x="3540621" y="2203847"/>
            <a:ext cx="26981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Gaussian Noise</a:t>
            </a:r>
            <a:endParaRPr lang="en-US" sz="825" dirty="0"/>
          </a:p>
        </p:txBody>
      </p:sp>
      <p:sp>
        <p:nvSpPr>
          <p:cNvPr id="22" name="Text 19"/>
          <p:cNvSpPr/>
          <p:nvPr/>
        </p:nvSpPr>
        <p:spPr>
          <a:xfrm>
            <a:off x="3540621" y="2369493"/>
            <a:ext cx="26981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Adds robustness to noisy inputs.</a:t>
            </a:r>
            <a:endParaRPr lang="en-US" sz="750" dirty="0"/>
          </a:p>
        </p:txBody>
      </p:sp>
      <p:sp>
        <p:nvSpPr>
          <p:cNvPr id="23" name="Text 20"/>
          <p:cNvSpPr/>
          <p:nvPr/>
        </p:nvSpPr>
        <p:spPr>
          <a:xfrm>
            <a:off x="3540621" y="2579043"/>
            <a:ext cx="26981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Gaussian Blur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3540621" y="2744688"/>
            <a:ext cx="26981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Simulates motion artifacts, focus issues.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3540621" y="2954238"/>
            <a:ext cx="26981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Gamma Correction</a:t>
            </a:r>
            <a:endParaRPr lang="en-US" sz="825" dirty="0"/>
          </a:p>
        </p:txBody>
      </p:sp>
      <p:sp>
        <p:nvSpPr>
          <p:cNvPr id="26" name="Text 23"/>
          <p:cNvSpPr/>
          <p:nvPr/>
        </p:nvSpPr>
        <p:spPr>
          <a:xfrm>
            <a:off x="3540621" y="3119884"/>
            <a:ext cx="26981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Non-linear intensity changes.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6509742" y="1445865"/>
            <a:ext cx="2376199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Recommended Libraries</a:t>
            </a:r>
            <a:endParaRPr lang="en-US" sz="975" dirty="0"/>
          </a:p>
        </p:txBody>
      </p:sp>
      <p:sp>
        <p:nvSpPr>
          <p:cNvPr id="28" name="Text 25"/>
          <p:cNvSpPr/>
          <p:nvPr/>
        </p:nvSpPr>
        <p:spPr>
          <a:xfrm>
            <a:off x="6509742" y="1695301"/>
            <a:ext cx="2329607" cy="1487537"/>
          </a:xfrm>
          <a:prstGeom prst="roundRect">
            <a:avLst>
              <a:gd name="adj" fmla="val 5123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6643092" y="1828651"/>
            <a:ext cx="21041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MONAI</a:t>
            </a:r>
            <a:endParaRPr lang="en-US" sz="825" dirty="0"/>
          </a:p>
        </p:txBody>
      </p:sp>
      <p:sp>
        <p:nvSpPr>
          <p:cNvPr id="30" name="Text 27"/>
          <p:cNvSpPr/>
          <p:nvPr/>
        </p:nvSpPr>
        <p:spPr>
          <a:xfrm>
            <a:off x="6643092" y="1994297"/>
            <a:ext cx="210416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75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imaging. 3D support. Dict transforms for image+mask pairs.</a:t>
            </a:r>
            <a:endParaRPr lang="en-US" sz="750" dirty="0"/>
          </a:p>
        </p:txBody>
      </p:sp>
      <p:sp>
        <p:nvSpPr>
          <p:cNvPr id="31" name="Text 28"/>
          <p:cNvSpPr/>
          <p:nvPr/>
        </p:nvSpPr>
        <p:spPr>
          <a:xfrm>
            <a:off x="6643092" y="2356247"/>
            <a:ext cx="21041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Albumentations</a:t>
            </a:r>
            <a:endParaRPr lang="en-US" sz="825" dirty="0"/>
          </a:p>
        </p:txBody>
      </p:sp>
      <p:sp>
        <p:nvSpPr>
          <p:cNvPr id="32" name="Text 29"/>
          <p:cNvSpPr/>
          <p:nvPr/>
        </p:nvSpPr>
        <p:spPr>
          <a:xfrm>
            <a:off x="6643092" y="2521893"/>
            <a:ext cx="210416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75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Fast. 2D focused. Great for natural images.</a:t>
            </a:r>
            <a:endParaRPr lang="en-US" sz="750" dirty="0"/>
          </a:p>
        </p:txBody>
      </p:sp>
      <p:sp>
        <p:nvSpPr>
          <p:cNvPr id="33" name="Text 30"/>
          <p:cNvSpPr/>
          <p:nvPr/>
        </p:nvSpPr>
        <p:spPr>
          <a:xfrm>
            <a:off x="6643092" y="2750493"/>
            <a:ext cx="21041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TorchIO</a:t>
            </a:r>
            <a:endParaRPr lang="en-US" sz="825" dirty="0"/>
          </a:p>
        </p:txBody>
      </p:sp>
      <p:sp>
        <p:nvSpPr>
          <p:cNvPr id="34" name="Text 31"/>
          <p:cNvSpPr/>
          <p:nvPr/>
        </p:nvSpPr>
        <p:spPr>
          <a:xfrm>
            <a:off x="6643092" y="2916138"/>
            <a:ext cx="210416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3D medical. Queue-based sampling.</a:t>
            </a:r>
            <a:endParaRPr lang="en-US" sz="750" dirty="0"/>
          </a:p>
        </p:txBody>
      </p:sp>
      <p:sp>
        <p:nvSpPr>
          <p:cNvPr id="35" name="Text 32"/>
          <p:cNvSpPr/>
          <p:nvPr/>
        </p:nvSpPr>
        <p:spPr>
          <a:xfrm>
            <a:off x="304800" y="4781550"/>
            <a:ext cx="87050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nnU-Net augmentation: Rotation, scaling, noise, blur, brightness, contrast, gamma, mirroring, elastic deformation</a:t>
            </a:r>
            <a:endParaRPr lang="en-US" sz="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f89329a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800" y="228600"/>
            <a:ext cx="870508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Post-Processing Techniques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04800" y="847725"/>
            <a:ext cx="870508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Refining predictions after the network — often gives +1-3% Dice improvement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304800" y="1274415"/>
            <a:ext cx="2743200" cy="1828502"/>
          </a:xfrm>
          <a:prstGeom prst="roundRect">
            <a:avLst>
              <a:gd name="adj" fmla="val 4167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304800" y="1293465"/>
            <a:ext cx="2743200" cy="0"/>
          </a:xfrm>
          <a:prstGeom prst="line">
            <a:avLst/>
          </a:prstGeom>
          <a:noFill/>
          <a:ln w="381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38150" y="1445865"/>
            <a:ext cx="252603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Connected Components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38150" y="1689646"/>
            <a:ext cx="252603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spcAft>
                <a:spcPts val="75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Remove small spurious predictions by keeping only the largest connected component(s).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438150" y="2070646"/>
            <a:ext cx="2476500" cy="689372"/>
          </a:xfrm>
          <a:prstGeom prst="roundRect">
            <a:avLst>
              <a:gd name="adj" fmla="val 552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14350" y="2146846"/>
            <a:ext cx="237058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150"/>
              </a:spcAft>
              <a:buNone/>
            </a:pPr>
            <a:r>
              <a:rPr lang="en-US" sz="675" dirty="0">
                <a:solidFill>
                  <a:srgbClr val="1E29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 scipy.ndimage import label</a:t>
            </a:r>
            <a:endParaRPr lang="en-US" sz="675" dirty="0"/>
          </a:p>
        </p:txBody>
      </p:sp>
      <p:sp>
        <p:nvSpPr>
          <p:cNvPr id="11" name="Text 8"/>
          <p:cNvSpPr/>
          <p:nvPr/>
        </p:nvSpPr>
        <p:spPr>
          <a:xfrm>
            <a:off x="514350" y="2285851"/>
            <a:ext cx="237058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150"/>
              </a:spcAft>
              <a:buNone/>
            </a:pPr>
            <a:r>
              <a:rPr lang="en-US" sz="675" dirty="0">
                <a:solidFill>
                  <a:srgbClr val="1E29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labeled, n = label(pred)</a:t>
            </a:r>
            <a:endParaRPr lang="en-US" sz="675" dirty="0"/>
          </a:p>
        </p:txBody>
      </p:sp>
      <p:sp>
        <p:nvSpPr>
          <p:cNvPr id="12" name="Text 9"/>
          <p:cNvSpPr/>
          <p:nvPr/>
        </p:nvSpPr>
        <p:spPr>
          <a:xfrm>
            <a:off x="514350" y="2424857"/>
            <a:ext cx="237058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150"/>
              </a:spcAft>
              <a:buNone/>
            </a:pPr>
            <a:r>
              <a:rPr lang="en-US" sz="675" dirty="0">
                <a:solidFill>
                  <a:srgbClr val="1E29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sizes = [np.sum(labeled==i)</a:t>
            </a:r>
            <a:endParaRPr lang="en-US" sz="675" dirty="0"/>
          </a:p>
        </p:txBody>
      </p:sp>
      <p:sp>
        <p:nvSpPr>
          <p:cNvPr id="13" name="Text 10"/>
          <p:cNvSpPr/>
          <p:nvPr/>
        </p:nvSpPr>
        <p:spPr>
          <a:xfrm>
            <a:off x="514350" y="2563862"/>
            <a:ext cx="237058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1E29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keep = np.argmax(sizes) + 1</a:t>
            </a:r>
            <a:endParaRPr lang="en-US" sz="675" dirty="0"/>
          </a:p>
        </p:txBody>
      </p:sp>
      <p:sp>
        <p:nvSpPr>
          <p:cNvPr id="14" name="Text 11"/>
          <p:cNvSpPr/>
          <p:nvPr/>
        </p:nvSpPr>
        <p:spPr>
          <a:xfrm>
            <a:off x="438150" y="2836218"/>
            <a:ext cx="252603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600"/>
              </a:spcBef>
              <a:buNone/>
            </a:pPr>
            <a:r>
              <a:rPr lang="en-US" sz="750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When: Single structure expected (liver, heart)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3200400" y="1274415"/>
            <a:ext cx="2743200" cy="1634430"/>
          </a:xfrm>
          <a:prstGeom prst="roundRect">
            <a:avLst>
              <a:gd name="adj" fmla="val 4662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3200400" y="1293465"/>
            <a:ext cx="2743200" cy="0"/>
          </a:xfrm>
          <a:prstGeom prst="line">
            <a:avLst/>
          </a:prstGeom>
          <a:noFill/>
          <a:ln w="38100">
            <a:solidFill>
              <a:srgbClr val="1A365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3333750" y="1445865"/>
            <a:ext cx="252603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Morphological Operations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333750" y="1689646"/>
            <a:ext cx="252603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spcAft>
                <a:spcPts val="75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 up boundaries and fill holes using erosion, dilation, opening, closing.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3333750" y="2070646"/>
            <a:ext cx="252603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Closing = Dilate then Erode (fills small holes)</a:t>
            </a:r>
            <a:endParaRPr lang="en-US" sz="750" dirty="0"/>
          </a:p>
        </p:txBody>
      </p:sp>
      <p:sp>
        <p:nvSpPr>
          <p:cNvPr id="20" name="Text 17"/>
          <p:cNvSpPr/>
          <p:nvPr/>
        </p:nvSpPr>
        <p:spPr>
          <a:xfrm>
            <a:off x="3333750" y="2242096"/>
            <a:ext cx="252603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Opening = Erode then Dilate (removes noise)</a:t>
            </a:r>
            <a:endParaRPr lang="en-US" sz="750" dirty="0"/>
          </a:p>
        </p:txBody>
      </p:sp>
      <p:sp>
        <p:nvSpPr>
          <p:cNvPr id="21" name="Text 18"/>
          <p:cNvSpPr/>
          <p:nvPr/>
        </p:nvSpPr>
        <p:spPr>
          <a:xfrm>
            <a:off x="3333750" y="2413546"/>
            <a:ext cx="252603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750"/>
              </a:spcAft>
              <a:buNone/>
            </a:pPr>
            <a:r>
              <a:rPr lang="en-US" sz="7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Hole filling = binary_fill_holes()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3333750" y="2642146"/>
            <a:ext cx="252603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When: Noisy boundaries, internal holes</a:t>
            </a:r>
            <a:endParaRPr lang="en-US" sz="750" dirty="0"/>
          </a:p>
        </p:txBody>
      </p:sp>
      <p:sp>
        <p:nvSpPr>
          <p:cNvPr id="23" name="Text 20"/>
          <p:cNvSpPr/>
          <p:nvPr/>
        </p:nvSpPr>
        <p:spPr>
          <a:xfrm>
            <a:off x="6096000" y="1274415"/>
            <a:ext cx="2743200" cy="2872680"/>
          </a:xfrm>
          <a:prstGeom prst="roundRect">
            <a:avLst>
              <a:gd name="adj" fmla="val 2778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1"/>
          <p:cNvSpPr/>
          <p:nvPr/>
        </p:nvSpPr>
        <p:spPr>
          <a:xfrm>
            <a:off x="6096000" y="1293465"/>
            <a:ext cx="2743200" cy="0"/>
          </a:xfrm>
          <a:prstGeom prst="line">
            <a:avLst/>
          </a:prstGeom>
          <a:noFill/>
          <a:ln w="381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229350" y="1445865"/>
            <a:ext cx="252603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Test-Time Augmentation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6229350" y="1689646"/>
            <a:ext cx="252603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spcAft>
                <a:spcPts val="75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Run inference multiple times with augmentations, average the predictions.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6229350" y="2070646"/>
            <a:ext cx="2476500" cy="17145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Apply N augmentations (flips, rotations)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Get predictions for each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Reverse augmentations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Average probabilities then threshold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6229350" y="3880396"/>
            <a:ext cx="252603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nnU-Net uses 8x TTA by default (mirroring)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304800" y="4577804"/>
            <a:ext cx="8534400" cy="337096"/>
          </a:xfrm>
          <a:prstGeom prst="roundRect">
            <a:avLst>
              <a:gd name="adj" fmla="val 16954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Shape 27"/>
          <p:cNvSpPr/>
          <p:nvPr/>
        </p:nvSpPr>
        <p:spPr>
          <a:xfrm>
            <a:off x="323850" y="4577804"/>
            <a:ext cx="0" cy="337096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476250" y="4673054"/>
            <a:ext cx="839419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Caution: Post-processing adds assumptions. Always validate on held-out data. What helps on one dataset may hurt on another.</a:t>
            </a:r>
            <a:endParaRPr lang="en-US" sz="8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09593e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800" y="228600"/>
            <a:ext cx="870508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Loss Selection Guide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04800" y="847725"/>
            <a:ext cx="870508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practical decision framework for choosing segmentation losses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3359944" y="1274415"/>
            <a:ext cx="2423964" cy="350490"/>
          </a:xfrm>
          <a:prstGeom prst="roundRect">
            <a:avLst>
              <a:gd name="adj" fmla="val 54352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3550444" y="1369665"/>
            <a:ext cx="208382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START: What is your main challenge?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304800" y="2504182"/>
            <a:ext cx="2047875" cy="1093291"/>
          </a:xfrm>
          <a:prstGeom prst="roundRect">
            <a:avLst>
              <a:gd name="adj" fmla="val 6970"/>
            </a:avLst>
          </a:prstGeom>
          <a:solidFill>
            <a:srgbClr val="F0FDF4"/>
          </a:solidFill>
          <a:ln w="19050">
            <a:solidFill>
              <a:srgbClr val="22C55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38150" y="2637532"/>
            <a:ext cx="181679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 Imbalance?</a:t>
            </a:r>
            <a:endParaRPr lang="en-US" sz="825" dirty="0"/>
          </a:p>
        </p:txBody>
      </p:sp>
      <p:sp>
        <p:nvSpPr>
          <p:cNvPr id="9" name="Text 6"/>
          <p:cNvSpPr/>
          <p:nvPr/>
        </p:nvSpPr>
        <p:spPr>
          <a:xfrm>
            <a:off x="438150" y="2822228"/>
            <a:ext cx="181679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Small foreground, large background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438150" y="3031778"/>
            <a:ext cx="1781175" cy="432346"/>
          </a:xfrm>
          <a:prstGeom prst="roundRect">
            <a:avLst>
              <a:gd name="adj" fmla="val 8812"/>
            </a:avLst>
          </a:prstGeom>
          <a:solidFill>
            <a:srgbClr val="DCFCE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514350" y="3107978"/>
            <a:ext cx="16613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Dice Loss</a:t>
            </a:r>
            <a:endParaRPr lang="en-US" sz="825" dirty="0"/>
          </a:p>
        </p:txBody>
      </p:sp>
      <p:sp>
        <p:nvSpPr>
          <p:cNvPr id="12" name="Text 9"/>
          <p:cNvSpPr/>
          <p:nvPr/>
        </p:nvSpPr>
        <p:spPr>
          <a:xfrm>
            <a:off x="514350" y="3254573"/>
            <a:ext cx="16613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Multi-class? Use GDL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2466975" y="2504182"/>
            <a:ext cx="2047875" cy="1093291"/>
          </a:xfrm>
          <a:prstGeom prst="roundRect">
            <a:avLst>
              <a:gd name="adj" fmla="val 6970"/>
            </a:avLst>
          </a:prstGeom>
          <a:solidFill>
            <a:srgbClr val="FEF3C7"/>
          </a:solidFill>
          <a:ln w="19050">
            <a:solidFill>
              <a:srgbClr val="F59E0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2600325" y="2637532"/>
            <a:ext cx="181679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FP/FN Tradeoff?</a:t>
            </a:r>
            <a:endParaRPr lang="en-US" sz="825" dirty="0"/>
          </a:p>
        </p:txBody>
      </p:sp>
      <p:sp>
        <p:nvSpPr>
          <p:cNvPr id="15" name="Text 12"/>
          <p:cNvSpPr/>
          <p:nvPr/>
        </p:nvSpPr>
        <p:spPr>
          <a:xfrm>
            <a:off x="2600325" y="2822228"/>
            <a:ext cx="181679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Missing targets vs. false alarms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2600325" y="3031778"/>
            <a:ext cx="1781175" cy="432346"/>
          </a:xfrm>
          <a:prstGeom prst="roundRect">
            <a:avLst>
              <a:gd name="adj" fmla="val 8812"/>
            </a:avLst>
          </a:prstGeom>
          <a:solidFill>
            <a:srgbClr val="FEF9C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2676525" y="3107978"/>
            <a:ext cx="16613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Tversky Loss</a:t>
            </a:r>
            <a:endParaRPr lang="en-US" sz="825" dirty="0"/>
          </a:p>
        </p:txBody>
      </p:sp>
      <p:sp>
        <p:nvSpPr>
          <p:cNvPr id="18" name="Text 15"/>
          <p:cNvSpPr/>
          <p:nvPr/>
        </p:nvSpPr>
        <p:spPr>
          <a:xfrm>
            <a:off x="2676525" y="3254573"/>
            <a:ext cx="16613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beta &gt; 0.5 for recall up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4629150" y="2504182"/>
            <a:ext cx="2047875" cy="1093291"/>
          </a:xfrm>
          <a:prstGeom prst="roundRect">
            <a:avLst>
              <a:gd name="adj" fmla="val 6970"/>
            </a:avLst>
          </a:prstGeom>
          <a:solidFill>
            <a:srgbClr val="EFF6FF"/>
          </a:solidFill>
          <a:ln w="19050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4762500" y="2637532"/>
            <a:ext cx="181679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Boundaries Matter?</a:t>
            </a:r>
            <a:endParaRPr lang="en-US" sz="825" dirty="0"/>
          </a:p>
        </p:txBody>
      </p:sp>
      <p:sp>
        <p:nvSpPr>
          <p:cNvPr id="21" name="Text 18"/>
          <p:cNvSpPr/>
          <p:nvPr/>
        </p:nvSpPr>
        <p:spPr>
          <a:xfrm>
            <a:off x="4762500" y="2822228"/>
            <a:ext cx="181679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Precise edges needed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4762500" y="3031778"/>
            <a:ext cx="1781175" cy="432346"/>
          </a:xfrm>
          <a:prstGeom prst="roundRect">
            <a:avLst>
              <a:gd name="adj" fmla="val 8812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4838700" y="3107978"/>
            <a:ext cx="16613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 Boundary Loss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4838700" y="3254573"/>
            <a:ext cx="16613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 Surface Loss, HD Loss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6791325" y="2504182"/>
            <a:ext cx="2047875" cy="1093291"/>
          </a:xfrm>
          <a:prstGeom prst="roundRect">
            <a:avLst>
              <a:gd name="adj" fmla="val 6970"/>
            </a:avLst>
          </a:prstGeom>
          <a:solidFill>
            <a:srgbClr val="F5F3FF"/>
          </a:solidFill>
          <a:ln w="19050">
            <a:solidFill>
              <a:srgbClr val="8B5C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6924675" y="2637532"/>
            <a:ext cx="181679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Stable Training?</a:t>
            </a:r>
            <a:endParaRPr lang="en-US" sz="825" dirty="0"/>
          </a:p>
        </p:txBody>
      </p:sp>
      <p:sp>
        <p:nvSpPr>
          <p:cNvPr id="27" name="Text 24"/>
          <p:cNvSpPr/>
          <p:nvPr/>
        </p:nvSpPr>
        <p:spPr>
          <a:xfrm>
            <a:off x="6924675" y="2822228"/>
            <a:ext cx="181679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General purpose, robust</a:t>
            </a:r>
            <a:endParaRPr lang="en-US" sz="750" dirty="0"/>
          </a:p>
        </p:txBody>
      </p:sp>
      <p:sp>
        <p:nvSpPr>
          <p:cNvPr id="28" name="Text 25"/>
          <p:cNvSpPr/>
          <p:nvPr/>
        </p:nvSpPr>
        <p:spPr>
          <a:xfrm>
            <a:off x="6924675" y="3031778"/>
            <a:ext cx="1781175" cy="432346"/>
          </a:xfrm>
          <a:prstGeom prst="roundRect">
            <a:avLst>
              <a:gd name="adj" fmla="val 8812"/>
            </a:avLst>
          </a:prstGeom>
          <a:solidFill>
            <a:srgbClr val="EDE9F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7000875" y="3107978"/>
            <a:ext cx="16613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CE + Dice</a:t>
            </a:r>
            <a:endParaRPr lang="en-US" sz="825" dirty="0"/>
          </a:p>
        </p:txBody>
      </p:sp>
      <p:sp>
        <p:nvSpPr>
          <p:cNvPr id="30" name="Text 27"/>
          <p:cNvSpPr/>
          <p:nvPr/>
        </p:nvSpPr>
        <p:spPr>
          <a:xfrm>
            <a:off x="7000875" y="3254573"/>
            <a:ext cx="16613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nnU-Net default</a:t>
            </a:r>
            <a:endParaRPr lang="en-US" sz="750" dirty="0"/>
          </a:p>
        </p:txBody>
      </p:sp>
      <p:sp>
        <p:nvSpPr>
          <p:cNvPr id="31" name="Text 28"/>
          <p:cNvSpPr/>
          <p:nvPr/>
        </p:nvSpPr>
        <p:spPr>
          <a:xfrm>
            <a:off x="304800" y="4492079"/>
            <a:ext cx="5169694" cy="521791"/>
          </a:xfrm>
          <a:prstGeom prst="roundRect">
            <a:avLst>
              <a:gd name="adj" fmla="val 10953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29"/>
          <p:cNvSpPr/>
          <p:nvPr/>
        </p:nvSpPr>
        <p:spPr>
          <a:xfrm>
            <a:off x="419100" y="4606379"/>
            <a:ext cx="5039916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Default recommendation: Start with CE + Dice (lambda=0.5). It works well for most cases. Only switch if you have a specific problem to solve.</a:t>
            </a:r>
            <a:endParaRPr lang="en-US" sz="825" dirty="0"/>
          </a:p>
        </p:txBody>
      </p:sp>
      <p:sp>
        <p:nvSpPr>
          <p:cNvPr id="33" name="Text 30"/>
          <p:cNvSpPr/>
          <p:nvPr/>
        </p:nvSpPr>
        <p:spPr>
          <a:xfrm>
            <a:off x="5626894" y="4476750"/>
            <a:ext cx="3212306" cy="552450"/>
          </a:xfrm>
          <a:prstGeom prst="roundRect">
            <a:avLst>
              <a:gd name="adj" fmla="val 10345"/>
            </a:avLst>
          </a:prstGeom>
          <a:solidFill>
            <a:srgbClr val="F8FAFC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1"/>
          <p:cNvSpPr/>
          <p:nvPr/>
        </p:nvSpPr>
        <p:spPr>
          <a:xfrm>
            <a:off x="5750719" y="4600575"/>
            <a:ext cx="302394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Advanced Combos</a:t>
            </a:r>
            <a:endParaRPr lang="en-US" sz="750" dirty="0"/>
          </a:p>
        </p:txBody>
      </p:sp>
      <p:sp>
        <p:nvSpPr>
          <p:cNvPr id="35" name="Text 32"/>
          <p:cNvSpPr/>
          <p:nvPr/>
        </p:nvSpPr>
        <p:spPr>
          <a:xfrm>
            <a:off x="5750719" y="4772025"/>
            <a:ext cx="302394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 + Focal Tversky | TopK CE + Dice | Dice + Boundary</a:t>
            </a:r>
            <a:endParaRPr lang="en-US" sz="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8bcbeb2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800" y="228600"/>
            <a:ext cx="870508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Common Pitfalls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04800" y="847725"/>
            <a:ext cx="870508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Mistakes that trip up every segmentation practitioner (and how to avoid them)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304800" y="1720304"/>
            <a:ext cx="4171950" cy="556171"/>
          </a:xfrm>
          <a:prstGeom prst="roundRect">
            <a:avLst>
              <a:gd name="adj" fmla="val 13701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323850" y="1720304"/>
            <a:ext cx="0" cy="556171"/>
          </a:xfrm>
          <a:prstGeom prst="line">
            <a:avLst/>
          </a:prstGeom>
          <a:noFill/>
          <a:ln w="38100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57200" y="1834604"/>
            <a:ext cx="398335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Empty Mask NaN</a:t>
            </a:r>
            <a:endParaRPr lang="en-US" sz="825" dirty="0"/>
          </a:p>
        </p:txBody>
      </p:sp>
      <p:sp>
        <p:nvSpPr>
          <p:cNvPr id="8" name="Text 5"/>
          <p:cNvSpPr/>
          <p:nvPr/>
        </p:nvSpPr>
        <p:spPr>
          <a:xfrm>
            <a:off x="457200" y="2019300"/>
            <a:ext cx="398335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buNone/>
            </a:pPr>
            <a:r>
              <a:rPr lang="en-US" sz="75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with empty GT causes division by zero. Add smoothing: epsilon = 1e-6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304800" y="2371725"/>
            <a:ext cx="4171950" cy="699046"/>
          </a:xfrm>
          <a:prstGeom prst="roundRect">
            <a:avLst>
              <a:gd name="adj" fmla="val 10901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323850" y="2371725"/>
            <a:ext cx="0" cy="699046"/>
          </a:xfrm>
          <a:prstGeom prst="line">
            <a:avLst/>
          </a:prstGeom>
          <a:noFill/>
          <a:ln w="38100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57200" y="2486025"/>
            <a:ext cx="398335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Logits vs Probabilities</a:t>
            </a:r>
            <a:endParaRPr lang="en-US" sz="825" dirty="0"/>
          </a:p>
        </p:txBody>
      </p:sp>
      <p:sp>
        <p:nvSpPr>
          <p:cNvPr id="12" name="Text 9"/>
          <p:cNvSpPr/>
          <p:nvPr/>
        </p:nvSpPr>
        <p:spPr>
          <a:xfrm>
            <a:off x="457200" y="2670721"/>
            <a:ext cx="398335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buNone/>
            </a:pPr>
            <a:r>
              <a:rPr lang="en-US" sz="75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nn.CrossEntropyLoss expects raw logits! Dice expects probabilities (after softmax/sigmoid). Mixing these = silent bugs.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304800" y="3166021"/>
            <a:ext cx="4171950" cy="699046"/>
          </a:xfrm>
          <a:prstGeom prst="roundRect">
            <a:avLst>
              <a:gd name="adj" fmla="val 10901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323850" y="3166021"/>
            <a:ext cx="0" cy="699046"/>
          </a:xfrm>
          <a:prstGeom prst="line">
            <a:avLst/>
          </a:prstGeom>
          <a:noFill/>
          <a:ln w="38100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57200" y="3280321"/>
            <a:ext cx="398335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Channel Dimension Mismatch</a:t>
            </a:r>
            <a:endParaRPr lang="en-US" sz="825" dirty="0"/>
          </a:p>
        </p:txBody>
      </p:sp>
      <p:sp>
        <p:nvSpPr>
          <p:cNvPr id="16" name="Text 13"/>
          <p:cNvSpPr/>
          <p:nvPr/>
        </p:nvSpPr>
        <p:spPr>
          <a:xfrm>
            <a:off x="457200" y="3465016"/>
            <a:ext cx="398335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buNone/>
            </a:pPr>
            <a:r>
              <a:rPr lang="en-US" sz="75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Pred: (B, C, H, W) vs GT: (B, H, W)? GT should be class indices OR one-hot encoded. Check your loss format!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4667250" y="1720304"/>
            <a:ext cx="4171950" cy="699046"/>
          </a:xfrm>
          <a:prstGeom prst="roundRect">
            <a:avLst>
              <a:gd name="adj" fmla="val 10901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4686300" y="1720304"/>
            <a:ext cx="0" cy="699046"/>
          </a:xfrm>
          <a:prstGeom prst="line">
            <a:avLst/>
          </a:prstGeom>
          <a:noFill/>
          <a:ln w="38100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819650" y="1834604"/>
            <a:ext cx="398335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Augmentation Mismatch</a:t>
            </a:r>
            <a:endParaRPr lang="en-US" sz="825" dirty="0"/>
          </a:p>
        </p:txBody>
      </p:sp>
      <p:sp>
        <p:nvSpPr>
          <p:cNvPr id="20" name="Text 17"/>
          <p:cNvSpPr/>
          <p:nvPr/>
        </p:nvSpPr>
        <p:spPr>
          <a:xfrm>
            <a:off x="4819650" y="2019300"/>
            <a:ext cx="398335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buNone/>
            </a:pPr>
            <a:r>
              <a:rPr lang="en-US" sz="75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Rotating image but not mask = misaligned labels. Use paired transforms (MONAI Dict transforms).</a:t>
            </a:r>
            <a:endParaRPr lang="en-US" sz="750" dirty="0"/>
          </a:p>
        </p:txBody>
      </p:sp>
      <p:sp>
        <p:nvSpPr>
          <p:cNvPr id="21" name="Text 18"/>
          <p:cNvSpPr/>
          <p:nvPr/>
        </p:nvSpPr>
        <p:spPr>
          <a:xfrm>
            <a:off x="4667250" y="2514600"/>
            <a:ext cx="4171950" cy="699046"/>
          </a:xfrm>
          <a:prstGeom prst="roundRect">
            <a:avLst>
              <a:gd name="adj" fmla="val 10901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Shape 19"/>
          <p:cNvSpPr/>
          <p:nvPr/>
        </p:nvSpPr>
        <p:spPr>
          <a:xfrm>
            <a:off x="4686300" y="2514600"/>
            <a:ext cx="0" cy="699046"/>
          </a:xfrm>
          <a:prstGeom prst="line">
            <a:avLst/>
          </a:prstGeom>
          <a:noFill/>
          <a:ln w="38100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819650" y="2628900"/>
            <a:ext cx="398335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Interpolation for Masks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4819650" y="2813596"/>
            <a:ext cx="398335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buNone/>
            </a:pPr>
            <a:r>
              <a:rPr lang="en-US" sz="75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Never use bilinear/bicubic for masks! Creates invalid values (0.5 classes?). Always use nearest neighbor.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4667250" y="3308896"/>
            <a:ext cx="4171950" cy="556171"/>
          </a:xfrm>
          <a:prstGeom prst="roundRect">
            <a:avLst>
              <a:gd name="adj" fmla="val 13701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Shape 23"/>
          <p:cNvSpPr/>
          <p:nvPr/>
        </p:nvSpPr>
        <p:spPr>
          <a:xfrm>
            <a:off x="4686300" y="3308896"/>
            <a:ext cx="0" cy="556171"/>
          </a:xfrm>
          <a:prstGeom prst="line">
            <a:avLst/>
          </a:prstGeom>
          <a:noFill/>
          <a:ln w="38100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4819650" y="3423196"/>
            <a:ext cx="398335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Leakage in Splits</a:t>
            </a:r>
            <a:endParaRPr lang="en-US" sz="825" dirty="0"/>
          </a:p>
        </p:txBody>
      </p:sp>
      <p:sp>
        <p:nvSpPr>
          <p:cNvPr id="28" name="Text 25"/>
          <p:cNvSpPr/>
          <p:nvPr/>
        </p:nvSpPr>
        <p:spPr>
          <a:xfrm>
            <a:off x="4819650" y="3607891"/>
            <a:ext cx="398335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buNone/>
            </a:pPr>
            <a:r>
              <a:rPr lang="en-US" sz="75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Patient A slices in train AND test = cheating! Split by patient/study, not by slice/image.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304800" y="4577804"/>
            <a:ext cx="8534400" cy="337096"/>
          </a:xfrm>
          <a:prstGeom prst="roundRect">
            <a:avLst>
              <a:gd name="adj" fmla="val 16954"/>
            </a:avLst>
          </a:prstGeom>
          <a:solidFill>
            <a:srgbClr val="F0FDF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Shape 27"/>
          <p:cNvSpPr/>
          <p:nvPr/>
        </p:nvSpPr>
        <p:spPr>
          <a:xfrm>
            <a:off x="323850" y="4577804"/>
            <a:ext cx="0" cy="337096"/>
          </a:xfrm>
          <a:prstGeom prst="line">
            <a:avLst/>
          </a:prstGeom>
          <a:noFill/>
          <a:ln w="38100">
            <a:solidFill>
              <a:srgbClr val="22C5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476250" y="4673054"/>
            <a:ext cx="839419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 tip: Print shapes religiously during debugging. print(pred.shape, gt.shape, pred.min(), pred.max())</a:t>
            </a:r>
            <a:endParaRPr lang="en-US" sz="8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8e098e9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Today's Agenda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1459409"/>
            <a:ext cx="4038600" cy="887611"/>
          </a:xfrm>
          <a:prstGeom prst="roundRect">
            <a:avLst>
              <a:gd name="adj" fmla="val 8585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400050" y="1459409"/>
            <a:ext cx="0" cy="887611"/>
          </a:xfrm>
          <a:prstGeom prst="line">
            <a:avLst/>
          </a:prstGeom>
          <a:noFill/>
          <a:ln w="381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09600" y="1611809"/>
            <a:ext cx="369189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825" dirty="0"/>
          </a:p>
        </p:txBody>
      </p:sp>
      <p:sp>
        <p:nvSpPr>
          <p:cNvPr id="7" name="Text 4"/>
          <p:cNvSpPr/>
          <p:nvPr/>
        </p:nvSpPr>
        <p:spPr>
          <a:xfrm>
            <a:off x="609600" y="1796504"/>
            <a:ext cx="36918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Motivation &amp; Applications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609600" y="2034629"/>
            <a:ext cx="369189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imaging, natural images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381000" y="2461320"/>
            <a:ext cx="4038600" cy="887611"/>
          </a:xfrm>
          <a:prstGeom prst="roundRect">
            <a:avLst>
              <a:gd name="adj" fmla="val 8585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400050" y="2461320"/>
            <a:ext cx="0" cy="887611"/>
          </a:xfrm>
          <a:prstGeom prst="line">
            <a:avLst/>
          </a:prstGeom>
          <a:noFill/>
          <a:ln w="381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2613720"/>
            <a:ext cx="369189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825" dirty="0"/>
          </a:p>
        </p:txBody>
      </p:sp>
      <p:sp>
        <p:nvSpPr>
          <p:cNvPr id="12" name="Text 9"/>
          <p:cNvSpPr/>
          <p:nvPr/>
        </p:nvSpPr>
        <p:spPr>
          <a:xfrm>
            <a:off x="609600" y="2798415"/>
            <a:ext cx="36918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 Architecture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609600" y="3036540"/>
            <a:ext cx="369189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Encoder-decoder with skip connections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381000" y="3463230"/>
            <a:ext cx="4038600" cy="887611"/>
          </a:xfrm>
          <a:prstGeom prst="roundRect">
            <a:avLst>
              <a:gd name="adj" fmla="val 8585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400050" y="3463230"/>
            <a:ext cx="0" cy="887611"/>
          </a:xfrm>
          <a:prstGeom prst="line">
            <a:avLst/>
          </a:prstGeom>
          <a:noFill/>
          <a:ln w="381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09600" y="3615630"/>
            <a:ext cx="369189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825" dirty="0"/>
          </a:p>
        </p:txBody>
      </p:sp>
      <p:sp>
        <p:nvSpPr>
          <p:cNvPr id="17" name="Text 14"/>
          <p:cNvSpPr/>
          <p:nvPr/>
        </p:nvSpPr>
        <p:spPr>
          <a:xfrm>
            <a:off x="609600" y="3800326"/>
            <a:ext cx="36918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Loss Functions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609600" y="4038451"/>
            <a:ext cx="369189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Dice, Tversky, Hausdorff, compound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4724400" y="1522214"/>
            <a:ext cx="4038600" cy="887611"/>
          </a:xfrm>
          <a:prstGeom prst="roundRect">
            <a:avLst>
              <a:gd name="adj" fmla="val 8585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7"/>
          <p:cNvSpPr/>
          <p:nvPr/>
        </p:nvSpPr>
        <p:spPr>
          <a:xfrm>
            <a:off x="4743450" y="1522214"/>
            <a:ext cx="0" cy="887611"/>
          </a:xfrm>
          <a:prstGeom prst="line">
            <a:avLst/>
          </a:prstGeom>
          <a:noFill/>
          <a:ln w="38100">
            <a:solidFill>
              <a:srgbClr val="1A365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4953000" y="1674614"/>
            <a:ext cx="369189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</a:t>
            </a:r>
            <a:endParaRPr lang="en-US" sz="825" dirty="0"/>
          </a:p>
        </p:txBody>
      </p:sp>
      <p:sp>
        <p:nvSpPr>
          <p:cNvPr id="22" name="Text 19"/>
          <p:cNvSpPr/>
          <p:nvPr/>
        </p:nvSpPr>
        <p:spPr>
          <a:xfrm>
            <a:off x="4953000" y="1859310"/>
            <a:ext cx="36918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Study: nnU-Net</a:t>
            </a:r>
            <a:endParaRPr lang="en-US" sz="1125" dirty="0"/>
          </a:p>
        </p:txBody>
      </p:sp>
      <p:sp>
        <p:nvSpPr>
          <p:cNvPr id="23" name="Text 20"/>
          <p:cNvSpPr/>
          <p:nvPr/>
        </p:nvSpPr>
        <p:spPr>
          <a:xfrm>
            <a:off x="4953000" y="2097435"/>
            <a:ext cx="369189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Self-configuring segmentation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4724400" y="2524125"/>
            <a:ext cx="4038600" cy="887611"/>
          </a:xfrm>
          <a:prstGeom prst="roundRect">
            <a:avLst>
              <a:gd name="adj" fmla="val 8585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4743450" y="2524125"/>
            <a:ext cx="0" cy="887611"/>
          </a:xfrm>
          <a:prstGeom prst="line">
            <a:avLst/>
          </a:prstGeom>
          <a:noFill/>
          <a:ln w="38100">
            <a:solidFill>
              <a:srgbClr val="1A365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4953000" y="2676525"/>
            <a:ext cx="369189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05</a:t>
            </a:r>
            <a:endParaRPr lang="en-US" sz="825" dirty="0"/>
          </a:p>
        </p:txBody>
      </p:sp>
      <p:sp>
        <p:nvSpPr>
          <p:cNvPr id="27" name="Text 24"/>
          <p:cNvSpPr/>
          <p:nvPr/>
        </p:nvSpPr>
        <p:spPr>
          <a:xfrm>
            <a:off x="4953000" y="2861221"/>
            <a:ext cx="36918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 10</a:t>
            </a:r>
            <a:endParaRPr lang="en-US" sz="1125" dirty="0"/>
          </a:p>
        </p:txBody>
      </p:sp>
      <p:sp>
        <p:nvSpPr>
          <p:cNvPr id="28" name="Text 25"/>
          <p:cNvSpPr/>
          <p:nvPr/>
        </p:nvSpPr>
        <p:spPr>
          <a:xfrm>
            <a:off x="4953000" y="3099346"/>
            <a:ext cx="369189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 segmentation &amp; losses</a:t>
            </a:r>
            <a:endParaRPr lang="en-US" sz="900" dirty="0"/>
          </a:p>
        </p:txBody>
      </p:sp>
      <p:pic>
        <p:nvPicPr>
          <p:cNvPr id="29" name="Image 1" descr="/tmp/rasterized-gradient-6140d2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526036"/>
            <a:ext cx="4038600" cy="762000"/>
          </a:xfrm>
          <a:prstGeom prst="rect">
            <a:avLst/>
          </a:prstGeom>
        </p:spPr>
      </p:pic>
      <p:sp>
        <p:nvSpPr>
          <p:cNvPr id="30" name="Text 26"/>
          <p:cNvSpPr/>
          <p:nvPr/>
        </p:nvSpPr>
        <p:spPr>
          <a:xfrm>
            <a:off x="6168969" y="3720405"/>
            <a:ext cx="114931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Input → Label Map
</a:t>
            </a: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(H × W × C)</a:t>
            </a: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d0b719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800" y="228600"/>
            <a:ext cx="870508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Future: Foundation Models</a:t>
            </a:r>
            <a:endParaRPr lang="en-US" sz="1800" dirty="0"/>
          </a:p>
        </p:txBody>
      </p:sp>
      <p:pic>
        <p:nvPicPr>
          <p:cNvPr id="4" name="Image 1" descr="/tmp/rasterized-gradient-1e5148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75482"/>
            <a:ext cx="4324350" cy="24116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7200" y="1627882"/>
            <a:ext cx="409994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META AI - 2023</a:t>
            </a:r>
            <a:endParaRPr lang="en-US" sz="750" dirty="0"/>
          </a:p>
        </p:txBody>
      </p:sp>
      <p:sp>
        <p:nvSpPr>
          <p:cNvPr id="6" name="Text 2"/>
          <p:cNvSpPr/>
          <p:nvPr/>
        </p:nvSpPr>
        <p:spPr>
          <a:xfrm>
            <a:off x="457200" y="1799332"/>
            <a:ext cx="409994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Segment Anything (SAM)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57200" y="2115443"/>
            <a:ext cx="409994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900"/>
              </a:spcAft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Trained on 11M images, 1B+ masks. Promptable segmentation with points, boxes, or text.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457200" y="2363093"/>
            <a:ext cx="4019550" cy="1371600"/>
          </a:xfrm>
          <a:prstGeom prst="roundRect">
            <a:avLst>
              <a:gd name="adj" fmla="val 4167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552450" y="2458343"/>
            <a:ext cx="3829050" cy="11811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Zero-shot segmentation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Interactive prompting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Any object, any domain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Struggles with medical imaging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819650" y="1104900"/>
            <a:ext cx="4019550" cy="948630"/>
          </a:xfrm>
          <a:prstGeom prst="roundRect">
            <a:avLst>
              <a:gd name="adj" fmla="val 8033"/>
            </a:avLst>
          </a:prstGeom>
          <a:solidFill>
            <a:srgbClr val="F0FDF4"/>
          </a:solidFill>
          <a:ln w="19050">
            <a:solidFill>
              <a:srgbClr val="22C55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4953000" y="1238250"/>
            <a:ext cx="382790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150"/>
              </a:spcAft>
              <a:buNone/>
            </a:pPr>
            <a:r>
              <a:rPr lang="en-US" sz="750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ADAPTATION</a:t>
            </a:r>
            <a:endParaRPr lang="en-US" sz="750" dirty="0"/>
          </a:p>
        </p:txBody>
      </p:sp>
      <p:sp>
        <p:nvSpPr>
          <p:cNvPr id="12" name="Text 8"/>
          <p:cNvSpPr/>
          <p:nvPr/>
        </p:nvSpPr>
        <p:spPr>
          <a:xfrm>
            <a:off x="4953000" y="1390650"/>
            <a:ext cx="382790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300"/>
              </a:spcAft>
              <a:buNone/>
            </a:pPr>
            <a:r>
              <a:rPr lang="en-US" sz="105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MedSAM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953000" y="1615380"/>
            <a:ext cx="382790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 fine-tuned on 1.5M medical image-mask pairs across 10+ modalities.</a:t>
            </a:r>
            <a:endParaRPr lang="en-US" sz="750" dirty="0"/>
          </a:p>
        </p:txBody>
      </p:sp>
      <p:sp>
        <p:nvSpPr>
          <p:cNvPr id="14" name="Text 10"/>
          <p:cNvSpPr/>
          <p:nvPr/>
        </p:nvSpPr>
        <p:spPr>
          <a:xfrm>
            <a:off x="4953000" y="1786830"/>
            <a:ext cx="382790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Nature Communications 2024</a:t>
            </a:r>
            <a:endParaRPr lang="en-US" sz="750" dirty="0"/>
          </a:p>
        </p:txBody>
      </p:sp>
      <p:sp>
        <p:nvSpPr>
          <p:cNvPr id="15" name="Text 11"/>
          <p:cNvSpPr/>
          <p:nvPr/>
        </p:nvSpPr>
        <p:spPr>
          <a:xfrm>
            <a:off x="4819650" y="2148780"/>
            <a:ext cx="4019550" cy="2108746"/>
          </a:xfrm>
          <a:prstGeom prst="roundRect">
            <a:avLst>
              <a:gd name="adj" fmla="val 3614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2"/>
          <p:cNvSpPr/>
          <p:nvPr/>
        </p:nvSpPr>
        <p:spPr>
          <a:xfrm>
            <a:off x="4838700" y="2148780"/>
            <a:ext cx="0" cy="2108746"/>
          </a:xfrm>
          <a:prstGeom prst="line">
            <a:avLst/>
          </a:prstGeom>
          <a:noFill/>
          <a:ln w="381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4972050" y="2263080"/>
            <a:ext cx="38279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This Means For You</a:t>
            </a:r>
            <a:endParaRPr lang="en-US" sz="825" dirty="0"/>
          </a:p>
        </p:txBody>
      </p:sp>
      <p:sp>
        <p:nvSpPr>
          <p:cNvPr id="18" name="Text 14"/>
          <p:cNvSpPr/>
          <p:nvPr/>
        </p:nvSpPr>
        <p:spPr>
          <a:xfrm>
            <a:off x="4972050" y="2466826"/>
            <a:ext cx="3752850" cy="16764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Task-specific models (nnU-Net) still win benchmarks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Foundation models excel at annotation assistance</a:t>
            </a:r>
            <a:endParaRPr lang="en-US" sz="1350" dirty="0"/>
          </a:p>
          <a:p>
            <a:pPr marL="76200" indent="-762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Future: Fine-tune foundation models for your task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304800" y="4743450"/>
            <a:ext cx="87050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Resources: segment-anything.com | github.com/bowang-lab/MedSAM | SAM 2 | Also see: SEEM, SegGPT, UniverSeg</a:t>
            </a:r>
            <a:endParaRPr lang="en-US" sz="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3747c3b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Lab 10: Hands-On Plan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1187797"/>
            <a:ext cx="4076700" cy="1024830"/>
          </a:xfrm>
          <a:prstGeom prst="roundRect">
            <a:avLst>
              <a:gd name="adj" fmla="val 7435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33400" y="1340197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43384" y="1385888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52500" y="1392585"/>
            <a:ext cx="198378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Segmentation Network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533400" y="1740247"/>
            <a:ext cx="384733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 U-Net or similar architecture for multi-class segmentation: cats, dogs, background, and boundaries.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381000" y="2345978"/>
            <a:ext cx="4076700" cy="1024830"/>
          </a:xfrm>
          <a:prstGeom prst="roundRect">
            <a:avLst>
              <a:gd name="adj" fmla="val 7435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33400" y="2498378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643384" y="2544068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952500" y="2550765"/>
            <a:ext cx="18462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 Loss Functions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533400" y="2898428"/>
            <a:ext cx="384733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Dice Loss and Cross-Entropy </a:t>
            </a:r>
            <a:r>
              <a:rPr lang="en-US" sz="900" b="1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from scratch</a:t>
            </a:r>
            <a:r>
              <a:rPr lang="en-US" sz="900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no MONAI/torch.nn losses allowed. Understand the math!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381000" y="3504158"/>
            <a:ext cx="4076700" cy="1080046"/>
          </a:xfrm>
          <a:prstGeom prst="roundRect">
            <a:avLst>
              <a:gd name="adj" fmla="val 7055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514350" y="3637508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750"/>
              </a:spcAft>
              <a:buNone/>
            </a:pPr>
            <a:r>
              <a:rPr lang="en-US" sz="825" b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Classes:</a:t>
            </a:r>
            <a:endParaRPr lang="en-US" sz="825" dirty="0"/>
          </a:p>
        </p:txBody>
      </p:sp>
      <p:sp>
        <p:nvSpPr>
          <p:cNvPr id="16" name="Text 13"/>
          <p:cNvSpPr/>
          <p:nvPr/>
        </p:nvSpPr>
        <p:spPr>
          <a:xfrm>
            <a:off x="764381" y="3879354"/>
            <a:ext cx="381000" cy="381000"/>
          </a:xfrm>
          <a:prstGeom prst="roundRect">
            <a:avLst>
              <a:gd name="adj" fmla="val 20000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505539" y="4317504"/>
            <a:ext cx="8986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Cat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1740694" y="3879354"/>
            <a:ext cx="381000" cy="381000"/>
          </a:xfrm>
          <a:prstGeom prst="roundRect">
            <a:avLst>
              <a:gd name="adj" fmla="val 20000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1481852" y="4317504"/>
            <a:ext cx="8986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Dog</a:t>
            </a:r>
            <a:endParaRPr lang="en-US" sz="750" dirty="0"/>
          </a:p>
        </p:txBody>
      </p:sp>
      <p:sp>
        <p:nvSpPr>
          <p:cNvPr id="20" name="Text 17"/>
          <p:cNvSpPr/>
          <p:nvPr/>
        </p:nvSpPr>
        <p:spPr>
          <a:xfrm>
            <a:off x="2717006" y="3879354"/>
            <a:ext cx="381000" cy="381000"/>
          </a:xfrm>
          <a:prstGeom prst="roundRect">
            <a:avLst>
              <a:gd name="adj" fmla="val 20000"/>
            </a:avLst>
          </a:prstGeom>
          <a:solidFill>
            <a:srgbClr val="64748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2458164" y="4317504"/>
            <a:ext cx="8986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Background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3693319" y="3879354"/>
            <a:ext cx="381000" cy="381000"/>
          </a:xfrm>
          <a:prstGeom prst="roundRect">
            <a:avLst>
              <a:gd name="adj" fmla="val 20000"/>
            </a:avLst>
          </a:prstGeom>
          <a:solidFill>
            <a:srgbClr val="EF44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3434477" y="4317504"/>
            <a:ext cx="8986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Boundary</a:t>
            </a:r>
            <a:endParaRPr lang="en-US" sz="750" dirty="0"/>
          </a:p>
        </p:txBody>
      </p:sp>
      <p:sp>
        <p:nvSpPr>
          <p:cNvPr id="24" name="Text 21"/>
          <p:cNvSpPr/>
          <p:nvPr/>
        </p:nvSpPr>
        <p:spPr>
          <a:xfrm>
            <a:off x="4686300" y="891629"/>
            <a:ext cx="4076700" cy="1331119"/>
          </a:xfrm>
          <a:prstGeom prst="roundRect">
            <a:avLst>
              <a:gd name="adj" fmla="val 5725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4838700" y="1044029"/>
            <a:ext cx="3847338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750"/>
              </a:spcAft>
              <a:buNone/>
            </a:pPr>
            <a:r>
              <a:rPr lang="en-US" sz="97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Implementation Tips</a:t>
            </a:r>
            <a:endParaRPr lang="en-US" sz="975" dirty="0"/>
          </a:p>
        </p:txBody>
      </p:sp>
      <p:sp>
        <p:nvSpPr>
          <p:cNvPr id="26" name="Text 23"/>
          <p:cNvSpPr/>
          <p:nvPr/>
        </p:nvSpPr>
        <p:spPr>
          <a:xfrm>
            <a:off x="4838700" y="1312515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Use soft predictions (probabilities) for Dice</a:t>
            </a:r>
            <a:endParaRPr lang="en-US" sz="825" dirty="0"/>
          </a:p>
        </p:txBody>
      </p:sp>
      <p:sp>
        <p:nvSpPr>
          <p:cNvPr id="27" name="Text 24"/>
          <p:cNvSpPr/>
          <p:nvPr/>
        </p:nvSpPr>
        <p:spPr>
          <a:xfrm>
            <a:off x="4838700" y="1516261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Add small ε (1e-6) for numerical stability</a:t>
            </a:r>
            <a:endParaRPr lang="en-US" sz="825" dirty="0"/>
          </a:p>
        </p:txBody>
      </p:sp>
      <p:sp>
        <p:nvSpPr>
          <p:cNvPr id="28" name="Text 25"/>
          <p:cNvSpPr/>
          <p:nvPr/>
        </p:nvSpPr>
        <p:spPr>
          <a:xfrm>
            <a:off x="4838700" y="1720007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Remember: CE expects logits, Dice expects probs</a:t>
            </a:r>
            <a:endParaRPr lang="en-US" sz="825" dirty="0"/>
          </a:p>
        </p:txBody>
      </p:sp>
      <p:sp>
        <p:nvSpPr>
          <p:cNvPr id="29" name="Text 26"/>
          <p:cNvSpPr/>
          <p:nvPr/>
        </p:nvSpPr>
        <p:spPr>
          <a:xfrm>
            <a:off x="4838700" y="1923752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Boundaries are hard — consider class weighting</a:t>
            </a:r>
            <a:endParaRPr lang="en-US" sz="825" dirty="0"/>
          </a:p>
        </p:txBody>
      </p:sp>
      <p:sp>
        <p:nvSpPr>
          <p:cNvPr id="30" name="Text 27"/>
          <p:cNvSpPr/>
          <p:nvPr/>
        </p:nvSpPr>
        <p:spPr>
          <a:xfrm>
            <a:off x="4686300" y="2356098"/>
            <a:ext cx="4076700" cy="1350169"/>
          </a:xfrm>
          <a:prstGeom prst="roundRect">
            <a:avLst>
              <a:gd name="adj" fmla="val 5644"/>
            </a:avLst>
          </a:prstGeom>
          <a:solidFill>
            <a:srgbClr val="F0FDFA"/>
          </a:solidFill>
          <a:ln w="9525">
            <a:solidFill>
              <a:srgbClr val="99F6E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8"/>
          <p:cNvSpPr/>
          <p:nvPr/>
        </p:nvSpPr>
        <p:spPr>
          <a:xfrm>
            <a:off x="4848225" y="2518023"/>
            <a:ext cx="382790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750"/>
              </a:spcAft>
              <a:buNone/>
            </a:pPr>
            <a:r>
              <a:rPr lang="en-US" sz="975" b="1" dirty="0">
                <a:solidFill>
                  <a:srgbClr val="0F766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📋 Deliverables</a:t>
            </a:r>
            <a:endParaRPr lang="en-US" sz="975" dirty="0"/>
          </a:p>
        </p:txBody>
      </p:sp>
      <p:sp>
        <p:nvSpPr>
          <p:cNvPr id="32" name="Text 29"/>
          <p:cNvSpPr/>
          <p:nvPr/>
        </p:nvSpPr>
        <p:spPr>
          <a:xfrm>
            <a:off x="4848225" y="2786509"/>
            <a:ext cx="38279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Working segmentation model</a:t>
            </a:r>
            <a:endParaRPr lang="en-US" sz="825" dirty="0"/>
          </a:p>
        </p:txBody>
      </p:sp>
      <p:sp>
        <p:nvSpPr>
          <p:cNvPr id="33" name="Text 30"/>
          <p:cNvSpPr/>
          <p:nvPr/>
        </p:nvSpPr>
        <p:spPr>
          <a:xfrm>
            <a:off x="4848225" y="2990255"/>
            <a:ext cx="38279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Manual Dice loss implementation</a:t>
            </a:r>
            <a:endParaRPr lang="en-US" sz="825" dirty="0"/>
          </a:p>
        </p:txBody>
      </p:sp>
      <p:sp>
        <p:nvSpPr>
          <p:cNvPr id="34" name="Text 31"/>
          <p:cNvSpPr/>
          <p:nvPr/>
        </p:nvSpPr>
        <p:spPr>
          <a:xfrm>
            <a:off x="4848225" y="3194000"/>
            <a:ext cx="38279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Manual CE loss implementation</a:t>
            </a:r>
            <a:endParaRPr lang="en-US" sz="825" dirty="0"/>
          </a:p>
        </p:txBody>
      </p:sp>
      <p:sp>
        <p:nvSpPr>
          <p:cNvPr id="35" name="Text 32"/>
          <p:cNvSpPr/>
          <p:nvPr/>
        </p:nvSpPr>
        <p:spPr>
          <a:xfrm>
            <a:off x="4848225" y="3397746"/>
            <a:ext cx="38279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Training curves &amp; sample predictions</a:t>
            </a:r>
            <a:endParaRPr lang="en-US" sz="825" dirty="0"/>
          </a:p>
        </p:txBody>
      </p:sp>
      <p:sp>
        <p:nvSpPr>
          <p:cNvPr id="36" name="Text 33"/>
          <p:cNvSpPr/>
          <p:nvPr/>
        </p:nvSpPr>
        <p:spPr>
          <a:xfrm>
            <a:off x="4686300" y="3839617"/>
            <a:ext cx="4076700" cy="1041053"/>
          </a:xfrm>
          <a:prstGeom prst="roundRect">
            <a:avLst>
              <a:gd name="adj" fmla="val 7320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Shape 34"/>
          <p:cNvSpPr/>
          <p:nvPr/>
        </p:nvSpPr>
        <p:spPr>
          <a:xfrm>
            <a:off x="4705350" y="3839617"/>
            <a:ext cx="0" cy="1041053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4876800" y="3992017"/>
            <a:ext cx="380847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⚠️ No Shortcuts!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4876800" y="4247257"/>
            <a:ext cx="3808476" cy="481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goal is to deeply understand loss functions. Using nn.CrossEntropyLoss or monai.losses.DiceLoss defeats the purpose. Implement them yourself!</a:t>
            </a:r>
            <a:endParaRPr lang="en-US" sz="8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0EA5E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342900"/>
            <a:ext cx="428453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 Takeaways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381000" y="876300"/>
            <a:ext cx="762000" cy="38100"/>
          </a:xfrm>
          <a:prstGeom prst="rect">
            <a:avLst/>
          </a:prstGeom>
          <a:solidFill>
            <a:srgbClr val="0EA5E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57200" y="1409105"/>
            <a:ext cx="4019550" cy="1237952"/>
          </a:xfrm>
          <a:prstGeom prst="roundRect">
            <a:avLst>
              <a:gd name="adj" fmla="val 6155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09600" y="1561505"/>
            <a:ext cx="3789045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0EA5E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09600" y="1957685"/>
            <a:ext cx="378904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Segmentation = Dense Prediction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609600" y="2201466"/>
            <a:ext cx="3789045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Bef>
                <a:spcPts val="450"/>
              </a:spcBef>
              <a:buNone/>
            </a:pPr>
            <a:r>
              <a:rPr lang="en-US" sz="8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 pixel gets a label. Encoder-decoder architectures (U-Net) recover spatial resolution lost during feature extraction.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457200" y="2761357"/>
            <a:ext cx="4019550" cy="1237952"/>
          </a:xfrm>
          <a:prstGeom prst="roundRect">
            <a:avLst>
              <a:gd name="adj" fmla="val 6155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09600" y="2913757"/>
            <a:ext cx="3789045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0EA5E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09600" y="3309938"/>
            <a:ext cx="378904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Loss Functions Matter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609600" y="3553718"/>
            <a:ext cx="3789045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Bef>
                <a:spcPts val="450"/>
              </a:spcBef>
              <a:buNone/>
            </a:pPr>
            <a:r>
              <a:rPr lang="en-US" sz="8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handles imbalance, Tversky controls FP/FN tradeoff, compound losses combine benefits. Choose based on your data.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4667250" y="1409105"/>
            <a:ext cx="4019550" cy="1237952"/>
          </a:xfrm>
          <a:prstGeom prst="roundRect">
            <a:avLst>
              <a:gd name="adj" fmla="val 6155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819650" y="1561505"/>
            <a:ext cx="3789045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0EA5E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4819650" y="1957685"/>
            <a:ext cx="378904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Metrics ≠ Losses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819650" y="2201466"/>
            <a:ext cx="3789045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Bef>
                <a:spcPts val="450"/>
              </a:spcBef>
              <a:buNone/>
            </a:pPr>
            <a:r>
              <a:rPr lang="en-US" sz="8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Metrics evaluate (IoU, Hausdorff), losses optimize (differentiable). Design losses that approximate what you care about.</a:t>
            </a:r>
            <a:endParaRPr lang="en-US" sz="825" dirty="0"/>
          </a:p>
        </p:txBody>
      </p:sp>
      <p:sp>
        <p:nvSpPr>
          <p:cNvPr id="17" name="Text 15"/>
          <p:cNvSpPr/>
          <p:nvPr/>
        </p:nvSpPr>
        <p:spPr>
          <a:xfrm>
            <a:off x="4667250" y="2761357"/>
            <a:ext cx="4019550" cy="1237952"/>
          </a:xfrm>
          <a:prstGeom prst="roundRect">
            <a:avLst>
              <a:gd name="adj" fmla="val 6155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819650" y="2913757"/>
            <a:ext cx="3789045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0EA5E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4819650" y="3309938"/>
            <a:ext cx="378904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nnU-Net = Strong Baseline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4819650" y="3553718"/>
            <a:ext cx="3789045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Bef>
                <a:spcPts val="450"/>
              </a:spcBef>
              <a:buNone/>
            </a:pPr>
            <a:r>
              <a:rPr lang="en-US" sz="8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Auto-configures everything from your data fingerprint. Use it as starting point or benchmark for medical imaging.</a:t>
            </a:r>
            <a:endParaRPr lang="en-US" sz="825" dirty="0"/>
          </a:p>
        </p:txBody>
      </p:sp>
      <p:sp>
        <p:nvSpPr>
          <p:cNvPr id="21" name="Text 19"/>
          <p:cNvSpPr/>
          <p:nvPr/>
        </p:nvSpPr>
        <p:spPr>
          <a:xfrm>
            <a:off x="457200" y="4265414"/>
            <a:ext cx="8229600" cy="497086"/>
          </a:xfrm>
          <a:prstGeom prst="roundRect">
            <a:avLst>
              <a:gd name="adj" fmla="val 15329"/>
            </a:avLst>
          </a:prstGeom>
          <a:solidFill>
            <a:srgbClr val="0EA5E9">
              <a:alpha val="30000"/>
            </a:srgbClr>
          </a:solidFill>
          <a:ln w="9525">
            <a:solidFill>
              <a:srgbClr val="0EA5E9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578930" y="4427339"/>
            <a:ext cx="7986141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week:</a:t>
            </a: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Put it into practice — implement your own losses and see how they affect training dynamics! 🚀</a:t>
            </a:r>
            <a:endParaRPr lang="en-US" sz="9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9c8fc02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What is Segmentation?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914400"/>
            <a:ext cx="8382000" cy="472380"/>
          </a:xfrm>
          <a:prstGeom prst="roundRect">
            <a:avLst>
              <a:gd name="adj" fmla="val 16131"/>
            </a:avLst>
          </a:prstGeom>
          <a:solidFill>
            <a:srgbClr val="F0FDFA"/>
          </a:solidFill>
          <a:ln w="9525">
            <a:solidFill>
              <a:srgbClr val="99F6E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81025" y="1057275"/>
            <a:ext cx="8141589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concept:</a:t>
            </a:r>
            <a:r>
              <a:rPr lang="en-US" sz="10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Moving from classification (Input → Class Label) to pixel-wise labeling (Input → Label Map of H × W × C)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81000" y="2011710"/>
            <a:ext cx="2692450" cy="1832372"/>
          </a:xfrm>
          <a:prstGeom prst="roundRect">
            <a:avLst>
              <a:gd name="adj" fmla="val 4159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33400" y="2164110"/>
            <a:ext cx="2387650" cy="339030"/>
          </a:xfrm>
          <a:prstGeom prst="roundRect">
            <a:avLst>
              <a:gd name="adj" fmla="val 11238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47700" y="2240310"/>
            <a:ext cx="220223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Semantic Segmentation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33400" y="2769840"/>
            <a:ext cx="2387650" cy="381000"/>
          </a:xfrm>
          <a:prstGeom prst="roundRect">
            <a:avLst>
              <a:gd name="adj" fmla="val 10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117550" y="2769840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536650" y="2769840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955750" y="2769840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22C55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533400" y="3398490"/>
            <a:ext cx="2435403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class = same label. All "cars" get the same color regardless of instance.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3225850" y="2011710"/>
            <a:ext cx="2692450" cy="1832372"/>
          </a:xfrm>
          <a:prstGeom prst="roundRect">
            <a:avLst>
              <a:gd name="adj" fmla="val 4159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3378250" y="2164110"/>
            <a:ext cx="2387650" cy="339030"/>
          </a:xfrm>
          <a:prstGeom prst="roundRect">
            <a:avLst>
              <a:gd name="adj" fmla="val 11238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3492550" y="2240310"/>
            <a:ext cx="220223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Instance Segmentation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3378250" y="2769840"/>
            <a:ext cx="2387650" cy="381000"/>
          </a:xfrm>
          <a:prstGeom prst="roundRect">
            <a:avLst>
              <a:gd name="adj" fmla="val 10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3962400" y="2769840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4381500" y="2769840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4800600" y="2769840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22C55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3378250" y="3398490"/>
            <a:ext cx="2435403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Each object instance gets a unique ID. Car₁ ≠ Car₂, even though both are "car".</a:t>
            </a:r>
            <a:endParaRPr lang="en-US" sz="825" dirty="0"/>
          </a:p>
        </p:txBody>
      </p:sp>
      <p:sp>
        <p:nvSpPr>
          <p:cNvPr id="22" name="Text 19"/>
          <p:cNvSpPr/>
          <p:nvPr/>
        </p:nvSpPr>
        <p:spPr>
          <a:xfrm>
            <a:off x="6070699" y="2011710"/>
            <a:ext cx="2692450" cy="1832372"/>
          </a:xfrm>
          <a:prstGeom prst="roundRect">
            <a:avLst>
              <a:gd name="adj" fmla="val 4159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6223099" y="2164110"/>
            <a:ext cx="2387650" cy="339030"/>
          </a:xfrm>
          <a:prstGeom prst="roundRect">
            <a:avLst>
              <a:gd name="adj" fmla="val 11238"/>
            </a:avLst>
          </a:prstGeom>
          <a:solidFill>
            <a:srgbClr val="0EA5E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6337399" y="2240310"/>
            <a:ext cx="220223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Panoptic Segmentation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6223099" y="2769840"/>
            <a:ext cx="2387650" cy="381000"/>
          </a:xfrm>
          <a:prstGeom prst="roundRect">
            <a:avLst>
              <a:gd name="adj" fmla="val 10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6616750" y="2769840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7035850" y="2769840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7454950" y="2769840"/>
            <a:ext cx="762000" cy="381000"/>
          </a:xfrm>
          <a:prstGeom prst="roundRect">
            <a:avLst>
              <a:gd name="adj" fmla="val 10000"/>
            </a:avLst>
          </a:prstGeom>
          <a:solidFill>
            <a:srgbClr val="FBBF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6223099" y="3398490"/>
            <a:ext cx="2435403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Combines both: instances for "things" (countable) + semantic for "stuff" (sky, road).</a:t>
            </a:r>
            <a:endParaRPr lang="en-US" sz="825" dirty="0"/>
          </a:p>
        </p:txBody>
      </p:sp>
      <p:sp>
        <p:nvSpPr>
          <p:cNvPr id="30" name="Text 27"/>
          <p:cNvSpPr/>
          <p:nvPr/>
        </p:nvSpPr>
        <p:spPr>
          <a:xfrm>
            <a:off x="381000" y="4469160"/>
            <a:ext cx="8382000" cy="388590"/>
          </a:xfrm>
          <a:prstGeom prst="roundRect">
            <a:avLst>
              <a:gd name="adj" fmla="val 14707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Shape 28"/>
          <p:cNvSpPr/>
          <p:nvPr/>
        </p:nvSpPr>
        <p:spPr>
          <a:xfrm>
            <a:off x="400050" y="4469160"/>
            <a:ext cx="0" cy="388590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571500" y="4583460"/>
            <a:ext cx="819988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Challenge:</a:t>
            </a:r>
            <a:r>
              <a:rPr lang="en-US" sz="900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Standard CNNs aggressively downsample (pooling) to gain large receptive fields, losing spatial resolution needed for precise segmentation.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633f33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85750"/>
            <a:ext cx="42845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Medical Imaging Applications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381000" y="1333500"/>
            <a:ext cx="4448473" cy="1485900"/>
          </a:xfrm>
          <a:prstGeom prst="roundRect">
            <a:avLst>
              <a:gd name="adj" fmla="val 5128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57200" y="1409700"/>
            <a:ext cx="43819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0EA5E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CAMUS — Cardiac Ultrasound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381000" y="2914650"/>
            <a:ext cx="4448473" cy="1485900"/>
          </a:xfrm>
          <a:prstGeom prst="roundRect">
            <a:avLst>
              <a:gd name="adj" fmla="val 5128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457200" y="2990850"/>
            <a:ext cx="43819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99F6E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Echo Segmentation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4981873" y="1882229"/>
            <a:ext cx="3781127" cy="889546"/>
          </a:xfrm>
          <a:prstGeom prst="roundRect">
            <a:avLst>
              <a:gd name="adj" fmla="val 8566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096173" y="1996529"/>
            <a:ext cx="362357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It Matters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5096173" y="2200275"/>
            <a:ext cx="3623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Quantitative analysis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5096173" y="2362200"/>
            <a:ext cx="3623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Treatment planning</a:t>
            </a:r>
            <a:endParaRPr lang="en-US" sz="750" dirty="0"/>
          </a:p>
        </p:txBody>
      </p:sp>
      <p:sp>
        <p:nvSpPr>
          <p:cNvPr id="12" name="Text 9"/>
          <p:cNvSpPr/>
          <p:nvPr/>
        </p:nvSpPr>
        <p:spPr>
          <a:xfrm>
            <a:off x="5096173" y="2524125"/>
            <a:ext cx="3623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Faster annotation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4981873" y="2867025"/>
            <a:ext cx="3781127" cy="984647"/>
          </a:xfrm>
          <a:prstGeom prst="roundRect">
            <a:avLst>
              <a:gd name="adj" fmla="val 7739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5000923" y="2867025"/>
            <a:ext cx="0" cy="984647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5134273" y="2981325"/>
            <a:ext cx="35847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Datasets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5134273" y="3171825"/>
            <a:ext cx="358471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b="1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CAMUS:</a:t>
            </a:r>
            <a:r>
              <a:rPr lang="en-US" sz="67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Cardiac ultrasound</a:t>
            </a:r>
            <a:endParaRPr lang="en-US" sz="675" dirty="0"/>
          </a:p>
        </p:txBody>
      </p:sp>
      <p:sp>
        <p:nvSpPr>
          <p:cNvPr id="17" name="Text 14"/>
          <p:cNvSpPr/>
          <p:nvPr/>
        </p:nvSpPr>
        <p:spPr>
          <a:xfrm>
            <a:off x="5134273" y="3320355"/>
            <a:ext cx="358471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b="1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BraTS:</a:t>
            </a:r>
            <a:r>
              <a:rPr lang="en-US" sz="67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Brain tumors</a:t>
            </a:r>
            <a:endParaRPr lang="en-US" sz="675" dirty="0"/>
          </a:p>
        </p:txBody>
      </p:sp>
      <p:sp>
        <p:nvSpPr>
          <p:cNvPr id="18" name="Text 15"/>
          <p:cNvSpPr/>
          <p:nvPr/>
        </p:nvSpPr>
        <p:spPr>
          <a:xfrm>
            <a:off x="5134273" y="3468886"/>
            <a:ext cx="358471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b="1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Decathlon:</a:t>
            </a:r>
            <a:r>
              <a:rPr lang="en-US" sz="67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10 tasks</a:t>
            </a:r>
            <a:endParaRPr lang="en-US" sz="675" dirty="0"/>
          </a:p>
        </p:txBody>
      </p:sp>
      <p:sp>
        <p:nvSpPr>
          <p:cNvPr id="19" name="Text 16"/>
          <p:cNvSpPr/>
          <p:nvPr/>
        </p:nvSpPr>
        <p:spPr>
          <a:xfrm>
            <a:off x="5134273" y="3617416"/>
            <a:ext cx="358471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ACDC:</a:t>
            </a:r>
            <a:r>
              <a:rPr lang="en-US" sz="67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Cardiac MRI</a:t>
            </a:r>
            <a:endParaRPr lang="en-US" sz="675" dirty="0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3" y="1567151"/>
            <a:ext cx="3154680" cy="1247199"/>
          </a:xfrm>
          <a:prstGeom prst="rect">
            <a:avLst/>
          </a:prstGeom>
        </p:spPr>
      </p:pic>
      <p:pic>
        <p:nvPicPr>
          <p:cNvPr id="21" name="Picture 20" descr="ima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392" y="3187995"/>
            <a:ext cx="2905688" cy="1148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3d7995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Natural Image Applications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381000" y="1620292"/>
            <a:ext cx="2730550" cy="1796355"/>
          </a:xfrm>
          <a:prstGeom prst="roundRect">
            <a:avLst>
              <a:gd name="adj" fmla="val 4242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76250" y="1715542"/>
            <a:ext cx="25908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0EA5E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Cityscapes — Urban Scene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476250" y="3201442"/>
            <a:ext cx="259085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450"/>
              </a:spcBef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Autonomous driving, 30 classes</a:t>
            </a:r>
            <a:endParaRPr lang="en-US" sz="675" dirty="0"/>
          </a:p>
        </p:txBody>
      </p:sp>
      <p:sp>
        <p:nvSpPr>
          <p:cNvPr id="7" name="Text 4"/>
          <p:cNvSpPr/>
          <p:nvPr/>
        </p:nvSpPr>
        <p:spPr>
          <a:xfrm>
            <a:off x="3206800" y="1620292"/>
            <a:ext cx="2730550" cy="1796355"/>
          </a:xfrm>
          <a:prstGeom prst="roundRect">
            <a:avLst>
              <a:gd name="adj" fmla="val 4242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3302050" y="1715542"/>
            <a:ext cx="25908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99F6E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Freiburg — Body Segmentation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3302050" y="3201442"/>
            <a:ext cx="259085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450"/>
              </a:spcBef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Human parsing, fitness, AR</a:t>
            </a:r>
            <a:endParaRPr lang="en-US" sz="675" dirty="0"/>
          </a:p>
        </p:txBody>
      </p:sp>
      <p:sp>
        <p:nvSpPr>
          <p:cNvPr id="10" name="Text 7"/>
          <p:cNvSpPr/>
          <p:nvPr/>
        </p:nvSpPr>
        <p:spPr>
          <a:xfrm>
            <a:off x="6032599" y="1620292"/>
            <a:ext cx="2730550" cy="1796355"/>
          </a:xfrm>
          <a:prstGeom prst="roundRect">
            <a:avLst>
              <a:gd name="adj" fmla="val 4242"/>
            </a:avLst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6127849" y="1715542"/>
            <a:ext cx="25908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C7D2F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Body Segmentation</a:t>
            </a:r>
            <a:endParaRPr lang="en-US" sz="750" dirty="0"/>
          </a:p>
        </p:txBody>
      </p:sp>
      <p:sp>
        <p:nvSpPr>
          <p:cNvPr id="12" name="Text 9"/>
          <p:cNvSpPr/>
          <p:nvPr/>
        </p:nvSpPr>
        <p:spPr>
          <a:xfrm>
            <a:off x="6127849" y="3201442"/>
            <a:ext cx="259085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450"/>
              </a:spcBef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Video processing, gaming</a:t>
            </a:r>
            <a:endParaRPr lang="en-US" sz="675" dirty="0"/>
          </a:p>
        </p:txBody>
      </p:sp>
      <p:sp>
        <p:nvSpPr>
          <p:cNvPr id="13" name="Text 10"/>
          <p:cNvSpPr/>
          <p:nvPr/>
        </p:nvSpPr>
        <p:spPr>
          <a:xfrm>
            <a:off x="381000" y="4442520"/>
            <a:ext cx="7429500" cy="323850"/>
          </a:xfrm>
          <a:prstGeom prst="roundRect">
            <a:avLst>
              <a:gd name="adj" fmla="val 23529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476250" y="4518720"/>
            <a:ext cx="738378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Applications: Autonomous Driving, Robotics, Image Editing, Satellite Imagery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7905750" y="4332089"/>
            <a:ext cx="857250" cy="544711"/>
          </a:xfrm>
          <a:prstGeom prst="roundRect">
            <a:avLst>
              <a:gd name="adj" fmla="val 13989"/>
            </a:avLst>
          </a:prstGeom>
          <a:solidFill>
            <a:srgbClr val="F0FDFA"/>
          </a:solidFill>
          <a:ln w="9525">
            <a:solidFill>
              <a:srgbClr val="99F6E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7984617" y="4417814"/>
            <a:ext cx="6995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150+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984617" y="4684514"/>
            <a:ext cx="699516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ADE20K classes</a:t>
            </a:r>
            <a:endParaRPr lang="en-US" sz="600" dirty="0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62" y="1929831"/>
            <a:ext cx="1833469" cy="1154406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632" y="1895534"/>
            <a:ext cx="1978735" cy="1245870"/>
          </a:xfrm>
          <a:prstGeom prst="rect">
            <a:avLst/>
          </a:prstGeom>
        </p:spPr>
      </p:pic>
      <p:pic>
        <p:nvPicPr>
          <p:cNvPr id="20" name="Picture 19" descr="imag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631" y="1925092"/>
            <a:ext cx="1835126" cy="1155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b776d4a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U-Net Architecture</a:t>
            </a:r>
            <a:endParaRPr lang="en-US" sz="2700" dirty="0"/>
          </a:p>
        </p:txBody>
      </p:sp>
      <p:sp>
        <p:nvSpPr>
          <p:cNvPr id="12" name="Text 9"/>
          <p:cNvSpPr/>
          <p:nvPr/>
        </p:nvSpPr>
        <p:spPr>
          <a:xfrm>
            <a:off x="381000" y="3180457"/>
            <a:ext cx="4447282" cy="521791"/>
          </a:xfrm>
          <a:prstGeom prst="roundRect">
            <a:avLst>
              <a:gd name="adj" fmla="val 10953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400050" y="3180457"/>
            <a:ext cx="0" cy="521791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52450" y="3294757"/>
            <a:ext cx="4225332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innovation:</a:t>
            </a:r>
            <a:r>
              <a:rPr lang="en-US" sz="825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Skip connections concatenate encoder features with decoder features, preserving spatial details lost during downsampling.</a:t>
            </a:r>
            <a:endParaRPr lang="en-US" sz="825" dirty="0"/>
          </a:p>
        </p:txBody>
      </p:sp>
      <p:sp>
        <p:nvSpPr>
          <p:cNvPr id="15" name="Text 12"/>
          <p:cNvSpPr/>
          <p:nvPr/>
        </p:nvSpPr>
        <p:spPr>
          <a:xfrm>
            <a:off x="5056882" y="927348"/>
            <a:ext cx="3706118" cy="809327"/>
          </a:xfrm>
          <a:prstGeom prst="roundRect">
            <a:avLst>
              <a:gd name="adj" fmla="val 9415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5190232" y="1060698"/>
            <a:ext cx="350820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Encoder (Contracting Path)</a:t>
            </a:r>
            <a:endParaRPr lang="en-US" sz="975" dirty="0"/>
          </a:p>
        </p:txBody>
      </p:sp>
      <p:sp>
        <p:nvSpPr>
          <p:cNvPr id="17" name="Text 14"/>
          <p:cNvSpPr/>
          <p:nvPr/>
        </p:nvSpPr>
        <p:spPr>
          <a:xfrm>
            <a:off x="5190232" y="1310134"/>
            <a:ext cx="3508206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 → Conv → MaxPool (×4). Captures "what" is in the image through increasing receptive field.</a:t>
            </a:r>
            <a:endParaRPr lang="en-US" sz="825" dirty="0"/>
          </a:p>
        </p:txBody>
      </p:sp>
      <p:sp>
        <p:nvSpPr>
          <p:cNvPr id="18" name="Text 15"/>
          <p:cNvSpPr/>
          <p:nvPr/>
        </p:nvSpPr>
        <p:spPr>
          <a:xfrm>
            <a:off x="5056882" y="1831925"/>
            <a:ext cx="3706118" cy="809327"/>
          </a:xfrm>
          <a:prstGeom prst="roundRect">
            <a:avLst>
              <a:gd name="adj" fmla="val 9415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5190232" y="1965275"/>
            <a:ext cx="350820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Bottleneck</a:t>
            </a:r>
            <a:endParaRPr lang="en-US" sz="975" dirty="0"/>
          </a:p>
        </p:txBody>
      </p:sp>
      <p:sp>
        <p:nvSpPr>
          <p:cNvPr id="20" name="Text 17"/>
          <p:cNvSpPr/>
          <p:nvPr/>
        </p:nvSpPr>
        <p:spPr>
          <a:xfrm>
            <a:off x="5190232" y="2214711"/>
            <a:ext cx="3508206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Deepest feature maps with largest receptive field. Global context representation.</a:t>
            </a:r>
            <a:endParaRPr lang="en-US" sz="825" dirty="0"/>
          </a:p>
        </p:txBody>
      </p:sp>
      <p:sp>
        <p:nvSpPr>
          <p:cNvPr id="21" name="Text 18"/>
          <p:cNvSpPr/>
          <p:nvPr/>
        </p:nvSpPr>
        <p:spPr>
          <a:xfrm>
            <a:off x="5056882" y="2736503"/>
            <a:ext cx="3706118" cy="809327"/>
          </a:xfrm>
          <a:prstGeom prst="roundRect">
            <a:avLst>
              <a:gd name="adj" fmla="val 9415"/>
            </a:avLst>
          </a:prstGeom>
          <a:solidFill>
            <a:srgbClr val="0EA5E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5190232" y="2869853"/>
            <a:ext cx="350820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Decoder (Expanding Path)</a:t>
            </a:r>
            <a:endParaRPr lang="en-US" sz="975" dirty="0"/>
          </a:p>
        </p:txBody>
      </p:sp>
      <p:sp>
        <p:nvSpPr>
          <p:cNvPr id="23" name="Text 20"/>
          <p:cNvSpPr/>
          <p:nvPr/>
        </p:nvSpPr>
        <p:spPr>
          <a:xfrm>
            <a:off x="5190232" y="3119289"/>
            <a:ext cx="3508206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TransConv/Upsample → Concat → Conv → Conv (×4). Recovers "where" with precise localization.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5056882" y="3641080"/>
            <a:ext cx="3706118" cy="1203573"/>
          </a:xfrm>
          <a:prstGeom prst="roundRect">
            <a:avLst>
              <a:gd name="adj" fmla="val 6331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5190232" y="3774430"/>
            <a:ext cx="35082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It Works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5190232" y="4010620"/>
            <a:ext cx="3508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Symmetric structure enables end-to-end training</a:t>
            </a:r>
            <a:endParaRPr lang="en-US" sz="825" dirty="0"/>
          </a:p>
        </p:txBody>
      </p:sp>
      <p:sp>
        <p:nvSpPr>
          <p:cNvPr id="27" name="Text 24"/>
          <p:cNvSpPr/>
          <p:nvPr/>
        </p:nvSpPr>
        <p:spPr>
          <a:xfrm>
            <a:off x="5190232" y="4195316"/>
            <a:ext cx="3508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Skip connections solve vanishing gradients</a:t>
            </a:r>
            <a:endParaRPr lang="en-US" sz="825" dirty="0"/>
          </a:p>
        </p:txBody>
      </p:sp>
      <p:sp>
        <p:nvSpPr>
          <p:cNvPr id="28" name="Text 25"/>
          <p:cNvSpPr/>
          <p:nvPr/>
        </p:nvSpPr>
        <p:spPr>
          <a:xfrm>
            <a:off x="5190232" y="4380012"/>
            <a:ext cx="3508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Works well with limited training data</a:t>
            </a:r>
            <a:endParaRPr lang="en-US" sz="825" dirty="0"/>
          </a:p>
        </p:txBody>
      </p:sp>
      <p:sp>
        <p:nvSpPr>
          <p:cNvPr id="29" name="Text 26"/>
          <p:cNvSpPr/>
          <p:nvPr/>
        </p:nvSpPr>
        <p:spPr>
          <a:xfrm>
            <a:off x="5190232" y="4564707"/>
            <a:ext cx="3508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Foundation for modern architectures (nnU-Net)</a:t>
            </a:r>
            <a:endParaRPr lang="en-US" sz="825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7ED256-1E1E-E769-1F71-68707796D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0" y="627196"/>
            <a:ext cx="3668018" cy="244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471843b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Metrics vs. Loss Functions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381000" y="966341"/>
            <a:ext cx="4114800" cy="3414713"/>
          </a:xfrm>
          <a:prstGeom prst="roundRect">
            <a:avLst>
              <a:gd name="adj" fmla="val 2789"/>
            </a:avLst>
          </a:prstGeom>
          <a:solidFill>
            <a:srgbClr val="F8FAFC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390525" y="975866"/>
            <a:ext cx="4095750" cy="285750"/>
          </a:xfrm>
          <a:prstGeom prst="rect">
            <a:avLst/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04825" y="1052066"/>
            <a:ext cx="394449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Metric vs. Loss in Neural Networks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381000" y="4457254"/>
            <a:ext cx="4114800" cy="310455"/>
          </a:xfrm>
          <a:prstGeom prst="roundRect">
            <a:avLst>
              <a:gd name="adj" fmla="val 18408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400050" y="4457254"/>
            <a:ext cx="0" cy="310455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3400" y="4552504"/>
            <a:ext cx="392506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</a:t>
            </a:r>
            <a:r>
              <a:rPr lang="en-US" sz="675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The loss should be a differentiable approximation of what you care about (the metric).</a:t>
            </a:r>
            <a:endParaRPr lang="en-US" sz="675" dirty="0"/>
          </a:p>
        </p:txBody>
      </p:sp>
      <p:sp>
        <p:nvSpPr>
          <p:cNvPr id="10" name="Text 7"/>
          <p:cNvSpPr/>
          <p:nvPr/>
        </p:nvSpPr>
        <p:spPr>
          <a:xfrm>
            <a:off x="4648200" y="1981349"/>
            <a:ext cx="2009775" cy="476101"/>
          </a:xfrm>
          <a:prstGeom prst="roundRect">
            <a:avLst>
              <a:gd name="adj" fmla="val 16005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4762500" y="2076599"/>
            <a:ext cx="181679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Metric (Goal)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4762500" y="2255639"/>
            <a:ext cx="181679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you want to achieve</a:t>
            </a:r>
            <a:endParaRPr lang="en-US" sz="600" dirty="0"/>
          </a:p>
        </p:txBody>
      </p:sp>
      <p:sp>
        <p:nvSpPr>
          <p:cNvPr id="13" name="Text 10"/>
          <p:cNvSpPr/>
          <p:nvPr/>
        </p:nvSpPr>
        <p:spPr>
          <a:xfrm>
            <a:off x="4648200" y="2457450"/>
            <a:ext cx="2009775" cy="1295102"/>
          </a:xfrm>
          <a:prstGeom prst="rect">
            <a:avLst/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4762500" y="2552700"/>
            <a:ext cx="181679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Characteristics: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4762500" y="2743200"/>
            <a:ext cx="181679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Interpretable for humans</a:t>
            </a:r>
            <a:endParaRPr lang="en-US" sz="675" dirty="0"/>
          </a:p>
        </p:txBody>
      </p:sp>
      <p:sp>
        <p:nvSpPr>
          <p:cNvPr id="16" name="Text 13"/>
          <p:cNvSpPr/>
          <p:nvPr/>
        </p:nvSpPr>
        <p:spPr>
          <a:xfrm>
            <a:off x="4762500" y="2891730"/>
            <a:ext cx="181679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Often non-differentiable</a:t>
            </a:r>
            <a:endParaRPr lang="en-US" sz="675" dirty="0"/>
          </a:p>
        </p:txBody>
      </p:sp>
      <p:sp>
        <p:nvSpPr>
          <p:cNvPr id="17" name="Text 14"/>
          <p:cNvSpPr/>
          <p:nvPr/>
        </p:nvSpPr>
        <p:spPr>
          <a:xfrm>
            <a:off x="4762500" y="3040261"/>
            <a:ext cx="181679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600"/>
              </a:spcAft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Used for evaluation</a:t>
            </a:r>
            <a:endParaRPr lang="en-US" sz="675" dirty="0"/>
          </a:p>
        </p:txBody>
      </p:sp>
      <p:sp>
        <p:nvSpPr>
          <p:cNvPr id="18" name="Text 15"/>
          <p:cNvSpPr/>
          <p:nvPr/>
        </p:nvSpPr>
        <p:spPr>
          <a:xfrm>
            <a:off x="4762500" y="3236416"/>
            <a:ext cx="181679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Examples: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4762500" y="3398341"/>
            <a:ext cx="181679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150"/>
              </a:spcAft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Accuracy, F1, IoU</a:t>
            </a:r>
            <a:endParaRPr lang="en-US" sz="675" dirty="0"/>
          </a:p>
        </p:txBody>
      </p:sp>
      <p:sp>
        <p:nvSpPr>
          <p:cNvPr id="20" name="Text 17"/>
          <p:cNvSpPr/>
          <p:nvPr/>
        </p:nvSpPr>
        <p:spPr>
          <a:xfrm>
            <a:off x="4762500" y="3537347"/>
            <a:ext cx="181679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Hausdorff Distance</a:t>
            </a:r>
            <a:endParaRPr lang="en-US" sz="675" dirty="0"/>
          </a:p>
        </p:txBody>
      </p:sp>
      <p:sp>
        <p:nvSpPr>
          <p:cNvPr id="21" name="Text 18"/>
          <p:cNvSpPr/>
          <p:nvPr/>
        </p:nvSpPr>
        <p:spPr>
          <a:xfrm>
            <a:off x="6753225" y="1976586"/>
            <a:ext cx="2009775" cy="476101"/>
          </a:xfrm>
          <a:prstGeom prst="roundRect">
            <a:avLst>
              <a:gd name="adj" fmla="val 16005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6867525" y="2071836"/>
            <a:ext cx="181679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📉 Loss (Optimization)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6867525" y="2250877"/>
            <a:ext cx="181679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network optimizes</a:t>
            </a:r>
            <a:endParaRPr lang="en-US" sz="600" dirty="0"/>
          </a:p>
        </p:txBody>
      </p:sp>
      <p:sp>
        <p:nvSpPr>
          <p:cNvPr id="24" name="Text 21"/>
          <p:cNvSpPr/>
          <p:nvPr/>
        </p:nvSpPr>
        <p:spPr>
          <a:xfrm>
            <a:off x="6753225" y="2452688"/>
            <a:ext cx="2009775" cy="1304627"/>
          </a:xfrm>
          <a:prstGeom prst="rect">
            <a:avLst/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8758238" y="2452688"/>
            <a:ext cx="0" cy="1304627"/>
          </a:xfrm>
          <a:prstGeom prst="line">
            <a:avLst/>
          </a:prstGeom>
          <a:noFill/>
          <a:ln w="9525">
            <a:solidFill>
              <a:srgbClr val="99F6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6753225" y="3752552"/>
            <a:ext cx="2009775" cy="0"/>
          </a:xfrm>
          <a:prstGeom prst="line">
            <a:avLst/>
          </a:prstGeom>
          <a:noFill/>
          <a:ln w="9525">
            <a:solidFill>
              <a:srgbClr val="99F6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6757988" y="2452688"/>
            <a:ext cx="0" cy="1304627"/>
          </a:xfrm>
          <a:prstGeom prst="line">
            <a:avLst/>
          </a:prstGeom>
          <a:noFill/>
          <a:ln w="9525">
            <a:solidFill>
              <a:srgbClr val="99F6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6877050" y="2547938"/>
            <a:ext cx="179736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Characteristics: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6877050" y="2738438"/>
            <a:ext cx="17973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Must be differentiable</a:t>
            </a:r>
            <a:endParaRPr lang="en-US" sz="675" dirty="0"/>
          </a:p>
        </p:txBody>
      </p:sp>
      <p:sp>
        <p:nvSpPr>
          <p:cNvPr id="30" name="Text 27"/>
          <p:cNvSpPr/>
          <p:nvPr/>
        </p:nvSpPr>
        <p:spPr>
          <a:xfrm>
            <a:off x="6877050" y="2886968"/>
            <a:ext cx="17973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Enables backpropagation</a:t>
            </a:r>
            <a:endParaRPr lang="en-US" sz="675" dirty="0"/>
          </a:p>
        </p:txBody>
      </p:sp>
      <p:sp>
        <p:nvSpPr>
          <p:cNvPr id="31" name="Text 28"/>
          <p:cNvSpPr/>
          <p:nvPr/>
        </p:nvSpPr>
        <p:spPr>
          <a:xfrm>
            <a:off x="6877050" y="3035498"/>
            <a:ext cx="17973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600"/>
              </a:spcAft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Proxy for the goal</a:t>
            </a:r>
            <a:endParaRPr lang="en-US" sz="675" dirty="0"/>
          </a:p>
        </p:txBody>
      </p:sp>
      <p:sp>
        <p:nvSpPr>
          <p:cNvPr id="32" name="Text 29"/>
          <p:cNvSpPr/>
          <p:nvPr/>
        </p:nvSpPr>
        <p:spPr>
          <a:xfrm>
            <a:off x="6877050" y="3231654"/>
            <a:ext cx="179736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Examples:</a:t>
            </a:r>
            <a:endParaRPr lang="en-US" sz="750" dirty="0"/>
          </a:p>
        </p:txBody>
      </p:sp>
      <p:sp>
        <p:nvSpPr>
          <p:cNvPr id="33" name="Text 30"/>
          <p:cNvSpPr/>
          <p:nvPr/>
        </p:nvSpPr>
        <p:spPr>
          <a:xfrm>
            <a:off x="6877050" y="3393579"/>
            <a:ext cx="17973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150"/>
              </a:spcAft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Cross-Entropy, MSE</a:t>
            </a:r>
            <a:endParaRPr lang="en-US" sz="675" dirty="0"/>
          </a:p>
        </p:txBody>
      </p:sp>
      <p:sp>
        <p:nvSpPr>
          <p:cNvPr id="34" name="Text 31"/>
          <p:cNvSpPr/>
          <p:nvPr/>
        </p:nvSpPr>
        <p:spPr>
          <a:xfrm>
            <a:off x="6877050" y="3532584"/>
            <a:ext cx="17973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Dice, Tversky Loss</a:t>
            </a:r>
            <a:endParaRPr lang="en-US" sz="675" dirty="0"/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1691640"/>
            <a:ext cx="3657600" cy="2011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48240b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Dice Loss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1084957"/>
            <a:ext cx="4447282" cy="908596"/>
          </a:xfrm>
          <a:prstGeom prst="roundRect">
            <a:avLst>
              <a:gd name="adj" fmla="val 8387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91975" y="1237357"/>
            <a:ext cx="422533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Coefficient (Metric)</a:t>
            </a:r>
            <a:endParaRPr lang="en-US" sz="825" dirty="0"/>
          </a:p>
        </p:txBody>
      </p:sp>
      <p:sp>
        <p:nvSpPr>
          <p:cNvPr id="6" name="Text 3"/>
          <p:cNvSpPr/>
          <p:nvPr/>
        </p:nvSpPr>
        <p:spPr>
          <a:xfrm>
            <a:off x="381000" y="2126903"/>
            <a:ext cx="4447282" cy="908596"/>
          </a:xfrm>
          <a:prstGeom prst="roundRect">
            <a:avLst>
              <a:gd name="adj" fmla="val 8387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491975" y="2279303"/>
            <a:ext cx="422533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Loss (Differentiable)</a:t>
            </a:r>
            <a:endParaRPr lang="en-US" sz="825" dirty="0"/>
          </a:p>
        </p:txBody>
      </p:sp>
      <p:sp>
        <p:nvSpPr>
          <p:cNvPr id="8" name="Text 5"/>
          <p:cNvSpPr/>
          <p:nvPr/>
        </p:nvSpPr>
        <p:spPr>
          <a:xfrm>
            <a:off x="381000" y="3168848"/>
            <a:ext cx="4447282" cy="1518196"/>
          </a:xfrm>
          <a:prstGeom prst="roundRect">
            <a:avLst>
              <a:gd name="adj" fmla="val 5019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91975" y="3321248"/>
            <a:ext cx="422533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spcAft>
                <a:spcPts val="900"/>
              </a:spcAft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Venn Diagram Interpretation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1629817" y="3677394"/>
            <a:ext cx="762000" cy="762000"/>
          </a:xfrm>
          <a:prstGeom prst="roundRect">
            <a:avLst>
              <a:gd name="adj" fmla="val 120000"/>
            </a:avLst>
          </a:prstGeom>
          <a:solidFill>
            <a:srgbClr val="3B82F6">
              <a:alpha val="30000"/>
            </a:srgbClr>
          </a:solidFill>
          <a:ln w="19050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915567" y="3677394"/>
            <a:ext cx="762000" cy="762000"/>
          </a:xfrm>
          <a:prstGeom prst="roundRect">
            <a:avLst>
              <a:gd name="adj" fmla="val 120000"/>
            </a:avLst>
          </a:prstGeom>
          <a:solidFill>
            <a:srgbClr val="22C55E">
              <a:alpha val="30000"/>
            </a:srgbClr>
          </a:solidFill>
          <a:ln w="19050">
            <a:solidFill>
              <a:srgbClr val="22C55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963192" y="3820269"/>
            <a:ext cx="285750" cy="476250"/>
          </a:xfrm>
          <a:prstGeom prst="roundRect">
            <a:avLst>
              <a:gd name="adj" fmla="val 320000"/>
            </a:avLst>
          </a:prstGeom>
          <a:solidFill>
            <a:srgbClr val="EAB308">
              <a:alpha val="5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2772817" y="3800326"/>
            <a:ext cx="82278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= Predicted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2772817" y="3985022"/>
            <a:ext cx="82278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22C55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 = Ground Truth</a:t>
            </a:r>
            <a:endParaRPr lang="en-US" sz="825" dirty="0"/>
          </a:p>
        </p:txBody>
      </p:sp>
      <p:sp>
        <p:nvSpPr>
          <p:cNvPr id="15" name="Text 12"/>
          <p:cNvSpPr/>
          <p:nvPr/>
        </p:nvSpPr>
        <p:spPr>
          <a:xfrm>
            <a:off x="2772817" y="4169718"/>
            <a:ext cx="82278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EAB30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∩ B = Overlap</a:t>
            </a:r>
            <a:endParaRPr lang="en-US" sz="825" dirty="0"/>
          </a:p>
        </p:txBody>
      </p:sp>
      <p:sp>
        <p:nvSpPr>
          <p:cNvPr id="16" name="Text 13"/>
          <p:cNvSpPr/>
          <p:nvPr/>
        </p:nvSpPr>
        <p:spPr>
          <a:xfrm>
            <a:off x="5056882" y="1182588"/>
            <a:ext cx="3706118" cy="1235869"/>
          </a:xfrm>
          <a:prstGeom prst="roundRect">
            <a:avLst>
              <a:gd name="adj" fmla="val 6166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5209282" y="1334988"/>
            <a:ext cx="3469344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750"/>
              </a:spcAft>
              <a:buNone/>
            </a:pPr>
            <a:r>
              <a:rPr lang="en-US" sz="97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Dice Over Cross-Entropy?</a:t>
            </a:r>
            <a:endParaRPr lang="en-US" sz="975" dirty="0"/>
          </a:p>
        </p:txBody>
      </p:sp>
      <p:sp>
        <p:nvSpPr>
          <p:cNvPr id="18" name="Text 15"/>
          <p:cNvSpPr/>
          <p:nvPr/>
        </p:nvSpPr>
        <p:spPr>
          <a:xfrm>
            <a:off x="5209282" y="1603474"/>
            <a:ext cx="3469344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 imbalance:</a:t>
            </a: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Medical images often have small foreground regions (e.g., tumors). CE treats all pixels equally.</a:t>
            </a:r>
            <a:endParaRPr lang="en-US" sz="825" dirty="0"/>
          </a:p>
        </p:txBody>
      </p:sp>
      <p:sp>
        <p:nvSpPr>
          <p:cNvPr id="19" name="Text 16"/>
          <p:cNvSpPr/>
          <p:nvPr/>
        </p:nvSpPr>
        <p:spPr>
          <a:xfrm>
            <a:off x="5209282" y="1972866"/>
            <a:ext cx="3469344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Dice:</a:t>
            </a: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Directly optimizes overlap, naturally handles imbalance by focusing on the intersection.</a:t>
            </a:r>
            <a:endParaRPr lang="en-US" sz="825" dirty="0"/>
          </a:p>
        </p:txBody>
      </p:sp>
      <p:sp>
        <p:nvSpPr>
          <p:cNvPr id="20" name="Text 17"/>
          <p:cNvSpPr/>
          <p:nvPr/>
        </p:nvSpPr>
        <p:spPr>
          <a:xfrm>
            <a:off x="5056882" y="2532757"/>
            <a:ext cx="3706118" cy="885527"/>
          </a:xfrm>
          <a:prstGeom prst="roundRect">
            <a:avLst>
              <a:gd name="adj" fmla="val 8605"/>
            </a:avLst>
          </a:prstGeom>
          <a:solidFill>
            <a:srgbClr val="F0FDFA"/>
          </a:solidFill>
          <a:ln w="9525">
            <a:solidFill>
              <a:srgbClr val="99F6E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5218807" y="2694682"/>
            <a:ext cx="3449913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750"/>
              </a:spcAft>
              <a:buNone/>
            </a:pPr>
            <a:r>
              <a:rPr lang="en-US" sz="975" b="1" dirty="0">
                <a:solidFill>
                  <a:srgbClr val="0F766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Soft Dice (for training)</a:t>
            </a:r>
            <a:endParaRPr lang="en-US" sz="975" dirty="0"/>
          </a:p>
        </p:txBody>
      </p:sp>
      <p:sp>
        <p:nvSpPr>
          <p:cNvPr id="22" name="Text 19"/>
          <p:cNvSpPr/>
          <p:nvPr/>
        </p:nvSpPr>
        <p:spPr>
          <a:xfrm>
            <a:off x="5218807" y="2963168"/>
            <a:ext cx="3449913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Uses predicted probabilities (0-1) instead of binary predictions. Intersection becomes element-wise product sum.</a:t>
            </a:r>
            <a:endParaRPr lang="en-US" sz="825" dirty="0"/>
          </a:p>
        </p:txBody>
      </p:sp>
      <p:sp>
        <p:nvSpPr>
          <p:cNvPr id="23" name="Text 20"/>
          <p:cNvSpPr/>
          <p:nvPr/>
        </p:nvSpPr>
        <p:spPr>
          <a:xfrm>
            <a:off x="5056882" y="3532584"/>
            <a:ext cx="3706118" cy="1056977"/>
          </a:xfrm>
          <a:prstGeom prst="roundRect">
            <a:avLst>
              <a:gd name="adj" fmla="val 7209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1"/>
          <p:cNvSpPr/>
          <p:nvPr/>
        </p:nvSpPr>
        <p:spPr>
          <a:xfrm>
            <a:off x="5075932" y="3532584"/>
            <a:ext cx="0" cy="1056977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5228332" y="3665934"/>
            <a:ext cx="346934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⚠️ Limitations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5228332" y="3902125"/>
            <a:ext cx="34693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Training instability when very small regions</a:t>
            </a:r>
            <a:endParaRPr lang="en-US" sz="825" dirty="0"/>
          </a:p>
        </p:txBody>
      </p:sp>
      <p:sp>
        <p:nvSpPr>
          <p:cNvPr id="27" name="Text 24"/>
          <p:cNvSpPr/>
          <p:nvPr/>
        </p:nvSpPr>
        <p:spPr>
          <a:xfrm>
            <a:off x="5228332" y="4105870"/>
            <a:ext cx="34693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Doesn't distinguish FP from FN</a:t>
            </a:r>
            <a:endParaRPr lang="en-US" sz="825" dirty="0"/>
          </a:p>
        </p:txBody>
      </p:sp>
      <p:sp>
        <p:nvSpPr>
          <p:cNvPr id="28" name="Text 25"/>
          <p:cNvSpPr/>
          <p:nvPr/>
        </p:nvSpPr>
        <p:spPr>
          <a:xfrm>
            <a:off x="5228332" y="4309616"/>
            <a:ext cx="34693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Smoothing term (ε) needed for stability</a:t>
            </a:r>
            <a:endParaRPr lang="en-US" sz="825" dirty="0"/>
          </a:p>
        </p:txBody>
      </p:sp>
      <p:pic>
        <p:nvPicPr>
          <p:cNvPr id="29" name="Picture 28" descr="dice_formul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68" y="1426931"/>
            <a:ext cx="3200400" cy="415848"/>
          </a:xfrm>
          <a:prstGeom prst="rect">
            <a:avLst/>
          </a:prstGeom>
        </p:spPr>
      </p:pic>
      <p:pic>
        <p:nvPicPr>
          <p:cNvPr id="30" name="Picture 29" descr="dice_lo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68" y="2503153"/>
            <a:ext cx="2286000" cy="2970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02d3bb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266700"/>
            <a:ext cx="4284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365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Generalized Dice Loss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1172617"/>
            <a:ext cx="4076700" cy="1003846"/>
          </a:xfrm>
          <a:prstGeom prst="roundRect">
            <a:avLst>
              <a:gd name="adj" fmla="val 7591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33400" y="1325017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Generalized Dice Loss Formula</a:t>
            </a:r>
            <a:endParaRPr lang="en-US" sz="825" dirty="0"/>
          </a:p>
        </p:txBody>
      </p:sp>
      <p:sp>
        <p:nvSpPr>
          <p:cNvPr id="6" name="Text 3"/>
          <p:cNvSpPr/>
          <p:nvPr/>
        </p:nvSpPr>
        <p:spPr>
          <a:xfrm>
            <a:off x="381000" y="2309813"/>
            <a:ext cx="4076700" cy="803821"/>
          </a:xfrm>
          <a:prstGeom prst="roundRect">
            <a:avLst>
              <a:gd name="adj" fmla="val 9480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14350" y="2443163"/>
            <a:ext cx="388620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 weight calculation:</a:t>
            </a:r>
            <a:endParaRPr lang="en-US" sz="825" dirty="0"/>
          </a:p>
        </p:txBody>
      </p:sp>
      <p:sp>
        <p:nvSpPr>
          <p:cNvPr id="8" name="Text 5"/>
          <p:cNvSpPr/>
          <p:nvPr/>
        </p:nvSpPr>
        <p:spPr>
          <a:xfrm>
            <a:off x="381000" y="3246983"/>
            <a:ext cx="4076700" cy="1352401"/>
          </a:xfrm>
          <a:prstGeom prst="roundRect">
            <a:avLst>
              <a:gd name="adj" fmla="val 5634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33400" y="3399383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750"/>
              </a:spcAft>
              <a:buNone/>
            </a:pPr>
            <a:r>
              <a:rPr lang="en-US" sz="825" b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 Weight Visualization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533400" y="3650754"/>
            <a:ext cx="68008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Background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1276350" y="3641229"/>
            <a:ext cx="2589907" cy="152400"/>
          </a:xfrm>
          <a:prstGeom prst="roundRect">
            <a:avLst>
              <a:gd name="adj" fmla="val 25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276350" y="3641229"/>
            <a:ext cx="2330797" cy="152400"/>
          </a:xfrm>
          <a:prstGeom prst="rect">
            <a:avLst/>
          </a:prstGeom>
          <a:solidFill>
            <a:srgbClr val="94A3B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3942457" y="3650754"/>
            <a:ext cx="370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 = 0.01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533400" y="3879354"/>
            <a:ext cx="68008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 1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1276350" y="3869829"/>
            <a:ext cx="2589907" cy="152400"/>
          </a:xfrm>
          <a:prstGeom prst="roundRect">
            <a:avLst>
              <a:gd name="adj" fmla="val 25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1276350" y="3869829"/>
            <a:ext cx="647402" cy="152400"/>
          </a:xfrm>
          <a:prstGeom prst="rect">
            <a:avLst/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3942457" y="3879354"/>
            <a:ext cx="370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 = 0.15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533400" y="4107954"/>
            <a:ext cx="68008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Tumor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1276350" y="4098429"/>
            <a:ext cx="2589907" cy="152400"/>
          </a:xfrm>
          <a:prstGeom prst="roundRect">
            <a:avLst>
              <a:gd name="adj" fmla="val 25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1276350" y="4098429"/>
            <a:ext cx="129480" cy="152400"/>
          </a:xfrm>
          <a:prstGeom prst="rect">
            <a:avLst/>
          </a:prstGeom>
          <a:solidFill>
            <a:srgbClr val="EF44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3942457" y="4107954"/>
            <a:ext cx="370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 = 0.84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495681" y="4327029"/>
            <a:ext cx="384733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600"/>
              </a:spcBef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Smaller classes receive higher weights</a:t>
            </a:r>
            <a:endParaRPr lang="en-US" sz="675" dirty="0"/>
          </a:p>
        </p:txBody>
      </p:sp>
      <p:sp>
        <p:nvSpPr>
          <p:cNvPr id="23" name="Text 20"/>
          <p:cNvSpPr/>
          <p:nvPr/>
        </p:nvSpPr>
        <p:spPr>
          <a:xfrm>
            <a:off x="4686300" y="931218"/>
            <a:ext cx="4076700" cy="1013073"/>
          </a:xfrm>
          <a:prstGeom prst="roundRect">
            <a:avLst>
              <a:gd name="adj" fmla="val 7522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4838700" y="1083618"/>
            <a:ext cx="3847338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750"/>
              </a:spcAft>
              <a:buNone/>
            </a:pPr>
            <a:r>
              <a:rPr lang="en-US" sz="975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 Solved</a:t>
            </a:r>
            <a:endParaRPr lang="en-US" sz="975" dirty="0"/>
          </a:p>
        </p:txBody>
      </p:sp>
      <p:sp>
        <p:nvSpPr>
          <p:cNvPr id="25" name="Text 22"/>
          <p:cNvSpPr/>
          <p:nvPr/>
        </p:nvSpPr>
        <p:spPr>
          <a:xfrm>
            <a:off x="4838700" y="1352104"/>
            <a:ext cx="3847338" cy="439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 Dice averages equally across classes. In multi-class segmentation with extreme imbalance, large classes dominate the loss. GDL re-weights classes inversely to their frequency.</a:t>
            </a:r>
            <a:endParaRPr lang="en-US" sz="825" dirty="0"/>
          </a:p>
        </p:txBody>
      </p:sp>
      <p:sp>
        <p:nvSpPr>
          <p:cNvPr id="26" name="Text 23"/>
          <p:cNvSpPr/>
          <p:nvPr/>
        </p:nvSpPr>
        <p:spPr>
          <a:xfrm>
            <a:off x="4686300" y="2058591"/>
            <a:ext cx="4076700" cy="1350169"/>
          </a:xfrm>
          <a:prstGeom prst="roundRect">
            <a:avLst>
              <a:gd name="adj" fmla="val 5644"/>
            </a:avLst>
          </a:prstGeom>
          <a:solidFill>
            <a:srgbClr val="F0FDFA"/>
          </a:solidFill>
          <a:ln w="9525">
            <a:solidFill>
              <a:srgbClr val="99F6E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4848225" y="2220516"/>
            <a:ext cx="382790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750"/>
              </a:spcAft>
              <a:buNone/>
            </a:pPr>
            <a:r>
              <a:rPr lang="en-US" sz="975" b="1" dirty="0">
                <a:solidFill>
                  <a:srgbClr val="0F766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Properties</a:t>
            </a:r>
            <a:endParaRPr lang="en-US" sz="975" dirty="0"/>
          </a:p>
        </p:txBody>
      </p:sp>
      <p:sp>
        <p:nvSpPr>
          <p:cNvPr id="28" name="Text 25"/>
          <p:cNvSpPr/>
          <p:nvPr/>
        </p:nvSpPr>
        <p:spPr>
          <a:xfrm>
            <a:off x="4848225" y="2489002"/>
            <a:ext cx="38279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Single scalar loss for all classes</a:t>
            </a:r>
            <a:endParaRPr lang="en-US" sz="825" dirty="0"/>
          </a:p>
        </p:txBody>
      </p:sp>
      <p:sp>
        <p:nvSpPr>
          <p:cNvPr id="29" name="Text 26"/>
          <p:cNvSpPr/>
          <p:nvPr/>
        </p:nvSpPr>
        <p:spPr>
          <a:xfrm>
            <a:off x="4848225" y="2692747"/>
            <a:ext cx="38279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Automatic weight computation</a:t>
            </a:r>
            <a:endParaRPr lang="en-US" sz="825" dirty="0"/>
          </a:p>
        </p:txBody>
      </p:sp>
      <p:sp>
        <p:nvSpPr>
          <p:cNvPr id="30" name="Text 27"/>
          <p:cNvSpPr/>
          <p:nvPr/>
        </p:nvSpPr>
        <p:spPr>
          <a:xfrm>
            <a:off x="4848225" y="2896493"/>
            <a:ext cx="38279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Gradient magnitude balanced across classes</a:t>
            </a:r>
            <a:endParaRPr lang="en-US" sz="825" dirty="0"/>
          </a:p>
        </p:txBody>
      </p:sp>
      <p:sp>
        <p:nvSpPr>
          <p:cNvPr id="31" name="Text 28"/>
          <p:cNvSpPr/>
          <p:nvPr/>
        </p:nvSpPr>
        <p:spPr>
          <a:xfrm>
            <a:off x="4848225" y="3100239"/>
            <a:ext cx="38279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Common in medical imaging (BraTS)</a:t>
            </a:r>
            <a:endParaRPr lang="en-US" sz="825" dirty="0"/>
          </a:p>
        </p:txBody>
      </p:sp>
      <p:pic>
        <p:nvPicPr>
          <p:cNvPr id="32" name="Image 1" descr="/tmp/rasterized-gradient-72e3e99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3523059"/>
            <a:ext cx="4076700" cy="1317873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4838700" y="3675459"/>
            <a:ext cx="384733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When:</a:t>
            </a:r>
            <a:endParaRPr lang="en-US" sz="900" dirty="0"/>
          </a:p>
        </p:txBody>
      </p:sp>
      <p:sp>
        <p:nvSpPr>
          <p:cNvPr id="34" name="Text 30"/>
          <p:cNvSpPr/>
          <p:nvPr/>
        </p:nvSpPr>
        <p:spPr>
          <a:xfrm>
            <a:off x="4838700" y="3930700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Multi-class segmentation</a:t>
            </a:r>
            <a:endParaRPr lang="en-US" sz="825" dirty="0"/>
          </a:p>
        </p:txBody>
      </p:sp>
      <p:sp>
        <p:nvSpPr>
          <p:cNvPr id="35" name="Text 31"/>
          <p:cNvSpPr/>
          <p:nvPr/>
        </p:nvSpPr>
        <p:spPr>
          <a:xfrm>
            <a:off x="4838700" y="4134445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Highly imbalanced class sizes</a:t>
            </a:r>
            <a:endParaRPr lang="en-US" sz="825" dirty="0"/>
          </a:p>
        </p:txBody>
      </p:sp>
      <p:sp>
        <p:nvSpPr>
          <p:cNvPr id="36" name="Text 32"/>
          <p:cNvSpPr/>
          <p:nvPr/>
        </p:nvSpPr>
        <p:spPr>
          <a:xfrm>
            <a:off x="4838700" y="4338191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Small structures matter (tumors, lesions)</a:t>
            </a:r>
            <a:endParaRPr lang="en-US" sz="825" dirty="0"/>
          </a:p>
        </p:txBody>
      </p:sp>
      <p:sp>
        <p:nvSpPr>
          <p:cNvPr id="37" name="Text 33"/>
          <p:cNvSpPr/>
          <p:nvPr/>
        </p:nvSpPr>
        <p:spPr>
          <a:xfrm>
            <a:off x="4838700" y="4541937"/>
            <a:ext cx="38473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Want single loss value to optimize</a:t>
            </a:r>
            <a:endParaRPr lang="en-US" sz="825" dirty="0"/>
          </a:p>
        </p:txBody>
      </p:sp>
      <p:pic>
        <p:nvPicPr>
          <p:cNvPr id="38" name="Picture 37" descr="gdl_formul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17320"/>
            <a:ext cx="4114800" cy="534662"/>
          </a:xfrm>
          <a:prstGeom prst="rect">
            <a:avLst/>
          </a:prstGeom>
        </p:spPr>
      </p:pic>
      <p:pic>
        <p:nvPicPr>
          <p:cNvPr id="39" name="Picture 38" descr="gdl_weigh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2560989"/>
            <a:ext cx="3642800" cy="4733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2484</Words>
  <Application>Microsoft Macintosh PowerPoint</Application>
  <PresentationFormat>On-screen Show (16:9)</PresentationFormat>
  <Paragraphs>407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Courier New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10: Segmentation</dc:title>
  <dc:subject>Computer Modelling - Technical University of Košice</dc:subject>
  <dc:creator>TUKE FEEI</dc:creator>
  <cp:lastModifiedBy>Matej Gazda</cp:lastModifiedBy>
  <cp:revision>4</cp:revision>
  <dcterms:created xsi:type="dcterms:W3CDTF">2025-11-25T17:32:08Z</dcterms:created>
  <dcterms:modified xsi:type="dcterms:W3CDTF">2025-11-26T06:59:39Z</dcterms:modified>
</cp:coreProperties>
</file>